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592762"/>
          </a:xfrm>
        </p:spPr>
        <p:txBody>
          <a:bodyPr>
            <a:normAutofit/>
          </a:bodyPr>
          <a:lstStyle/>
          <a:p>
            <a:r>
              <a:rPr lang="en-US" sz="2400" b="1" dirty="0" smtClean="0">
                <a:solidFill>
                  <a:srgbClr val="C00000"/>
                </a:solidFill>
                <a:latin typeface="Times New Roman" pitchFamily="18" charset="0"/>
                <a:cs typeface="Times New Roman" pitchFamily="18" charset="0"/>
              </a:rPr>
              <a:t>Geographical Indication of Goods: Legal Protection and Regulation under Indian Legislation</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Unit: 3</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IPR-I</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
            </a:r>
            <a:br>
              <a:rPr lang="en-US" sz="2400" b="1" dirty="0" smtClean="0">
                <a:solidFill>
                  <a:srgbClr val="C00000"/>
                </a:solidFill>
                <a:latin typeface="Times New Roman" pitchFamily="18" charset="0"/>
                <a:cs typeface="Times New Roman" pitchFamily="18" charset="0"/>
              </a:rPr>
            </a:br>
            <a:r>
              <a:rPr lang="en-US" sz="2400" b="1" dirty="0" smtClean="0">
                <a:solidFill>
                  <a:srgbClr val="C00000"/>
                </a:solidFill>
                <a:latin typeface="Times New Roman" pitchFamily="18" charset="0"/>
                <a:cs typeface="Times New Roman" pitchFamily="18" charset="0"/>
              </a:rPr>
              <a:t/>
            </a:r>
            <a:br>
              <a:rPr lang="en-US" sz="2400" b="1" dirty="0" smtClean="0">
                <a:solidFill>
                  <a:srgbClr val="C00000"/>
                </a:solidFill>
                <a:latin typeface="Times New Roman" pitchFamily="18" charset="0"/>
                <a:cs typeface="Times New Roman" pitchFamily="18" charset="0"/>
              </a:rPr>
            </a:br>
            <a:r>
              <a:rPr lang="en-US" sz="2400" b="1" dirty="0" smtClean="0">
                <a:solidFill>
                  <a:srgbClr val="002060"/>
                </a:solidFill>
                <a:latin typeface="Times New Roman" pitchFamily="18" charset="0"/>
                <a:cs typeface="Times New Roman" pitchFamily="18" charset="0"/>
              </a:rPr>
              <a:t>Dr. Amrendra Kumar</a:t>
            </a:r>
            <a:br>
              <a:rPr lang="en-US" sz="2400" b="1" dirty="0" smtClean="0">
                <a:solidFill>
                  <a:srgbClr val="002060"/>
                </a:solidFill>
                <a:latin typeface="Times New Roman" pitchFamily="18" charset="0"/>
                <a:cs typeface="Times New Roman" pitchFamily="18" charset="0"/>
              </a:rPr>
            </a:br>
            <a:r>
              <a:rPr lang="en-US" sz="2400" b="1" dirty="0" smtClean="0">
                <a:solidFill>
                  <a:srgbClr val="002060"/>
                </a:solidFill>
                <a:latin typeface="Times New Roman" pitchFamily="18" charset="0"/>
                <a:cs typeface="Times New Roman" pitchFamily="18" charset="0"/>
              </a:rPr>
              <a:t>Assistant Professor, LC-II</a:t>
            </a:r>
            <a:r>
              <a:rPr lang="en-US" sz="2800" b="1" dirty="0" smtClean="0">
                <a:solidFill>
                  <a:srgbClr val="C00000"/>
                </a:solidFill>
              </a:rPr>
              <a:t/>
            </a:r>
            <a:br>
              <a:rPr lang="en-US" sz="2800" b="1" dirty="0" smtClean="0">
                <a:solidFill>
                  <a:srgbClr val="C00000"/>
                </a:solidFill>
              </a:rPr>
            </a:br>
            <a:r>
              <a:rPr lang="en-US" sz="2000" dirty="0" smtClean="0"/>
              <a:t/>
            </a:r>
            <a:br>
              <a:rPr lang="en-US" sz="2000" dirty="0" smtClean="0"/>
            </a:br>
            <a:endParaRPr lang="en-US" sz="2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487362"/>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763000" cy="5364163"/>
          </a:xfrm>
        </p:spPr>
        <p:txBody>
          <a:bodyPr>
            <a:normAutofit/>
          </a:bodyPr>
          <a:lstStyle/>
          <a:p>
            <a:pPr algn="just"/>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cognizance of an offence </a:t>
            </a:r>
            <a:r>
              <a:rPr lang="en-US" sz="1800" dirty="0" smtClean="0">
                <a:solidFill>
                  <a:srgbClr val="002060"/>
                </a:solidFill>
                <a:latin typeface="Times New Roman" pitchFamily="18" charset="0"/>
                <a:cs typeface="Times New Roman" pitchFamily="18" charset="0"/>
              </a:rPr>
              <a:t>mentioned under these sections would be taken on compliant in writing made by Registrar to </a:t>
            </a:r>
            <a:r>
              <a:rPr lang="en-US" sz="1800" b="1" i="1" dirty="0" smtClean="0">
                <a:solidFill>
                  <a:srgbClr val="002060"/>
                </a:solidFill>
                <a:latin typeface="Times New Roman" pitchFamily="18" charset="0"/>
                <a:cs typeface="Times New Roman" pitchFamily="18" charset="0"/>
              </a:rPr>
              <a:t>“Metropolitan Magistrate or Judicial Magistrate of First Class”</a:t>
            </a:r>
            <a:r>
              <a:rPr lang="en-US" sz="1800" dirty="0" smtClean="0">
                <a:solidFill>
                  <a:srgbClr val="002060"/>
                </a:solidFill>
                <a:latin typeface="Times New Roman" pitchFamily="18" charset="0"/>
                <a:cs typeface="Times New Roman" pitchFamily="18" charset="0"/>
              </a:rPr>
              <a:t> as prescribed under this Act. </a:t>
            </a:r>
            <a:r>
              <a:rPr lang="en-US" sz="1800" i="1" dirty="0" smtClean="0">
                <a:solidFill>
                  <a:srgbClr val="002060"/>
                </a:solidFill>
                <a:latin typeface="Times New Roman" pitchFamily="18" charset="0"/>
                <a:cs typeface="Times New Roman" pitchFamily="18" charset="0"/>
              </a:rPr>
              <a:t>[Section 50]</a:t>
            </a:r>
          </a:p>
          <a:p>
            <a:pPr algn="just"/>
            <a:r>
              <a:rPr lang="en-US" sz="1800" i="1" dirty="0" smtClean="0">
                <a:solidFill>
                  <a:srgbClr val="002060"/>
                </a:solidFill>
                <a:latin typeface="Times New Roman" pitchFamily="18" charset="0"/>
                <a:cs typeface="Times New Roman" pitchFamily="18" charset="0"/>
              </a:rPr>
              <a:t>Any suit for the infringement </a:t>
            </a:r>
            <a:r>
              <a:rPr lang="en-US" sz="1800" dirty="0" smtClean="0">
                <a:solidFill>
                  <a:srgbClr val="002060"/>
                </a:solidFill>
                <a:latin typeface="Times New Roman" pitchFamily="18" charset="0"/>
                <a:cs typeface="Times New Roman" pitchFamily="18" charset="0"/>
              </a:rPr>
              <a:t>of a registered GI or relating to any right in a registered GI or passing off the goods, whether having registered or unregistered GI, shall be instituted in </a:t>
            </a:r>
            <a:r>
              <a:rPr lang="en-US" sz="1800" b="1" i="1" dirty="0" smtClean="0">
                <a:solidFill>
                  <a:srgbClr val="002060"/>
                </a:solidFill>
                <a:latin typeface="Times New Roman" pitchFamily="18" charset="0"/>
                <a:cs typeface="Times New Roman" pitchFamily="18" charset="0"/>
              </a:rPr>
              <a:t>“District Court” </a:t>
            </a:r>
            <a:r>
              <a:rPr lang="en-US" sz="1800" dirty="0" smtClean="0">
                <a:solidFill>
                  <a:srgbClr val="002060"/>
                </a:solidFill>
                <a:latin typeface="Times New Roman" pitchFamily="18" charset="0"/>
                <a:cs typeface="Times New Roman" pitchFamily="18" charset="0"/>
              </a:rPr>
              <a:t>having jurisdiction to try the suit</a:t>
            </a:r>
            <a:r>
              <a:rPr lang="en-US" sz="1800" i="1" dirty="0" smtClean="0">
                <a:solidFill>
                  <a:srgbClr val="002060"/>
                </a:solidFill>
                <a:latin typeface="Times New Roman" pitchFamily="18" charset="0"/>
                <a:cs typeface="Times New Roman" pitchFamily="18" charset="0"/>
              </a:rPr>
              <a:t>. [Section 66]</a:t>
            </a:r>
          </a:p>
          <a:p>
            <a:pPr algn="just"/>
            <a:r>
              <a:rPr lang="en-US" sz="1800" dirty="0" smtClean="0">
                <a:solidFill>
                  <a:srgbClr val="002060"/>
                </a:solidFill>
                <a:latin typeface="Times New Roman" pitchFamily="18" charset="0"/>
                <a:cs typeface="Times New Roman" pitchFamily="18" charset="0"/>
              </a:rPr>
              <a:t>The relief which a district court may grant in any suit for infringement or for passing off referred in section 66 includes </a:t>
            </a:r>
            <a:r>
              <a:rPr lang="en-US" sz="1800" i="1" dirty="0" smtClean="0">
                <a:solidFill>
                  <a:srgbClr val="002060"/>
                </a:solidFill>
                <a:latin typeface="Times New Roman" pitchFamily="18" charset="0"/>
                <a:cs typeface="Times New Roman" pitchFamily="18" charset="0"/>
              </a:rPr>
              <a:t>injunction</a:t>
            </a:r>
            <a:r>
              <a:rPr lang="en-US" sz="1800" dirty="0" smtClean="0">
                <a:solidFill>
                  <a:srgbClr val="002060"/>
                </a:solidFill>
                <a:latin typeface="Times New Roman" pitchFamily="18" charset="0"/>
                <a:cs typeface="Times New Roman" pitchFamily="18" charset="0"/>
              </a:rPr>
              <a:t> and at the option of the plaintiff, </a:t>
            </a:r>
            <a:r>
              <a:rPr lang="en-US" sz="1800" i="1" dirty="0" smtClean="0">
                <a:solidFill>
                  <a:srgbClr val="002060"/>
                </a:solidFill>
                <a:latin typeface="Times New Roman" pitchFamily="18" charset="0"/>
                <a:cs typeface="Times New Roman" pitchFamily="18" charset="0"/>
              </a:rPr>
              <a:t>either damages or account of profits along with delivery or destruction of the infringing goods</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[Section 67]</a:t>
            </a:r>
          </a:p>
          <a:p>
            <a:pPr algn="just"/>
            <a:r>
              <a:rPr lang="en-US" sz="1800" dirty="0" smtClean="0">
                <a:solidFill>
                  <a:srgbClr val="002060"/>
                </a:solidFill>
                <a:latin typeface="Times New Roman" pitchFamily="18" charset="0"/>
                <a:cs typeface="Times New Roman" pitchFamily="18" charset="0"/>
              </a:rPr>
              <a:t>To conclude, this particular legislation adequately provides legal protection and recognition of the geographical indication of goods in India.  The effective rules and guidelines issued time to time under this Act also facilitate and manage the GIs across the country. Now, the number of the GIs in relation to goods in India is increasing  manifold due to awareness and effectiveness of this legislation.</a:t>
            </a:r>
          </a:p>
          <a:p>
            <a:pPr algn="ctr">
              <a:buNone/>
            </a:pPr>
            <a:endParaRPr lang="en-US" sz="1800" dirty="0" smtClean="0">
              <a:solidFill>
                <a:srgbClr val="002060"/>
              </a:solidFill>
              <a:latin typeface="Times New Roman" pitchFamily="18" charset="0"/>
              <a:cs typeface="Times New Roman" pitchFamily="18" charset="0"/>
            </a:endParaRPr>
          </a:p>
          <a:p>
            <a:pPr algn="ctr">
              <a:buNone/>
            </a:pPr>
            <a:r>
              <a:rPr lang="en-US" sz="1800" dirty="0" smtClean="0">
                <a:solidFill>
                  <a:srgbClr val="002060"/>
                </a:solidFill>
                <a:latin typeface="Times New Roman" pitchFamily="18" charset="0"/>
                <a:cs typeface="Times New Roman" pitchFamily="18" charset="0"/>
              </a:rPr>
              <a:t>Thanks!</a:t>
            </a:r>
            <a:endParaRPr lang="en-US" sz="1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Introduction</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763000" cy="5715000"/>
          </a:xfrm>
        </p:spPr>
        <p:txBody>
          <a:bodyPr>
            <a:normAutofit/>
          </a:bodyPr>
          <a:lstStyle/>
          <a:p>
            <a:pPr algn="just"/>
            <a:r>
              <a:rPr lang="en-US" sz="1800" dirty="0" smtClean="0">
                <a:solidFill>
                  <a:srgbClr val="002060"/>
                </a:solidFill>
                <a:latin typeface="Times New Roman" pitchFamily="18" charset="0"/>
                <a:cs typeface="Times New Roman" pitchFamily="18" charset="0"/>
              </a:rPr>
              <a:t>Generally, Geographical medications are related with the culture, geography, traditions, heritage and traditional practices of peoples and countries. </a:t>
            </a:r>
          </a:p>
          <a:p>
            <a:pPr algn="just"/>
            <a:r>
              <a:rPr lang="en-US" sz="1800" dirty="0" smtClean="0">
                <a:solidFill>
                  <a:srgbClr val="002060"/>
                </a:solidFill>
                <a:latin typeface="Times New Roman" pitchFamily="18" charset="0"/>
                <a:cs typeface="Times New Roman" pitchFamily="18" charset="0"/>
              </a:rPr>
              <a:t>The quality and genuine products having distinct characteristics originating from a particular region, have over centuries created an impact on human </a:t>
            </a:r>
            <a:r>
              <a:rPr lang="en-US" sz="1800" dirty="0" smtClean="0">
                <a:solidFill>
                  <a:srgbClr val="002060"/>
                </a:solidFill>
                <a:latin typeface="Times New Roman" pitchFamily="18" charset="0"/>
                <a:cs typeface="Times New Roman" pitchFamily="18" charset="0"/>
              </a:rPr>
              <a:t>civilization.</a:t>
            </a:r>
            <a:endParaRPr lang="en-US" sz="1800" dirty="0" smtClean="0">
              <a:solidFill>
                <a:srgbClr val="002060"/>
              </a:solidFill>
              <a:latin typeface="Times New Roman" pitchFamily="18" charset="0"/>
              <a:cs typeface="Times New Roman" pitchFamily="18" charset="0"/>
            </a:endParaRPr>
          </a:p>
          <a:p>
            <a:pPr algn="just"/>
            <a:r>
              <a:rPr lang="en-US" sz="1800" dirty="0" smtClean="0">
                <a:solidFill>
                  <a:srgbClr val="002060"/>
                </a:solidFill>
                <a:latin typeface="Times New Roman" pitchFamily="18" charset="0"/>
                <a:cs typeface="Times New Roman" pitchFamily="18" charset="0"/>
              </a:rPr>
              <a:t>These identifications became so important that these regions started specializing in producing these unique products, which led to identifying such goods as originating from a particular region especially in European nations.</a:t>
            </a:r>
          </a:p>
          <a:p>
            <a:pPr algn="just"/>
            <a:r>
              <a:rPr lang="en-US" sz="1800" dirty="0" smtClean="0">
                <a:solidFill>
                  <a:srgbClr val="002060"/>
                </a:solidFill>
                <a:latin typeface="Times New Roman" pitchFamily="18" charset="0"/>
                <a:cs typeface="Times New Roman" pitchFamily="18" charset="0"/>
              </a:rPr>
              <a:t>France was the first country to afford a protection to Geographical indication through the legal instrument, the </a:t>
            </a:r>
            <a:r>
              <a:rPr lang="en-US" sz="1800" i="1" dirty="0" smtClean="0">
                <a:solidFill>
                  <a:srgbClr val="002060"/>
                </a:solidFill>
                <a:latin typeface="Times New Roman" pitchFamily="18" charset="0"/>
                <a:cs typeface="Times New Roman" pitchFamily="18" charset="0"/>
              </a:rPr>
              <a:t>French appellation </a:t>
            </a:r>
            <a:r>
              <a:rPr lang="en-US" sz="1800" i="1" dirty="0" err="1" smtClean="0">
                <a:solidFill>
                  <a:srgbClr val="002060"/>
                </a:solidFill>
                <a:latin typeface="Times New Roman" pitchFamily="18" charset="0"/>
                <a:cs typeface="Times New Roman" pitchFamily="18" charset="0"/>
              </a:rPr>
              <a:t>d’origine</a:t>
            </a:r>
            <a:r>
              <a:rPr lang="en-US" sz="1800" i="1" dirty="0" smtClean="0">
                <a:solidFill>
                  <a:srgbClr val="002060"/>
                </a:solidFill>
                <a:latin typeface="Times New Roman" pitchFamily="18" charset="0"/>
                <a:cs typeface="Times New Roman" pitchFamily="18" charset="0"/>
              </a:rPr>
              <a:t> controlee (AOC). </a:t>
            </a:r>
            <a:r>
              <a:rPr lang="en-US" sz="1800" dirty="0" smtClean="0">
                <a:solidFill>
                  <a:srgbClr val="002060"/>
                </a:solidFill>
                <a:latin typeface="Times New Roman" pitchFamily="18" charset="0"/>
                <a:cs typeface="Times New Roman" pitchFamily="18" charset="0"/>
              </a:rPr>
              <a:t>This was founded on the concept of the protection of origin that was born out of the crises that rocked the French wine trade in early 20th Century. </a:t>
            </a:r>
          </a:p>
          <a:p>
            <a:pPr algn="just"/>
            <a:r>
              <a:rPr lang="en-US" sz="1800" dirty="0" smtClean="0">
                <a:solidFill>
                  <a:srgbClr val="002060"/>
                </a:solidFill>
                <a:latin typeface="Times New Roman" pitchFamily="18" charset="0"/>
                <a:cs typeface="Times New Roman" pitchFamily="18" charset="0"/>
              </a:rPr>
              <a:t>Later on, it became a important subject matter of intellectual property with wide recognition through  international and regional conventions, agreements and other legal instruments time to time. As we know that TRIPs agreement under WTO is major </a:t>
            </a:r>
            <a:r>
              <a:rPr lang="en-US" sz="1800" dirty="0" smtClean="0">
                <a:latin typeface="Times New Roman" pitchFamily="18" charset="0"/>
                <a:cs typeface="Times New Roman" pitchFamily="18" charset="0"/>
              </a:rPr>
              <a:t>international legal instruments dealing with all subject matters of IPRs including GIs.</a:t>
            </a:r>
          </a:p>
          <a:p>
            <a:pPr algn="just"/>
            <a:r>
              <a:rPr lang="en-US" sz="1800" dirty="0" smtClean="0">
                <a:solidFill>
                  <a:srgbClr val="002060"/>
                </a:solidFill>
                <a:latin typeface="Times New Roman" pitchFamily="18" charset="0"/>
                <a:cs typeface="Times New Roman" pitchFamily="18" charset="0"/>
              </a:rPr>
              <a:t>The </a:t>
            </a:r>
            <a:r>
              <a:rPr lang="en-US" sz="1800" dirty="0" smtClean="0">
                <a:solidFill>
                  <a:srgbClr val="002060"/>
                </a:solidFill>
                <a:latin typeface="Times New Roman" pitchFamily="18" charset="0"/>
                <a:cs typeface="Times New Roman" pitchFamily="18" charset="0"/>
              </a:rPr>
              <a:t>concept emerged with </a:t>
            </a:r>
            <a:r>
              <a:rPr lang="en-US" sz="1800" dirty="0" smtClean="0">
                <a:solidFill>
                  <a:srgbClr val="002060"/>
                </a:solidFill>
                <a:latin typeface="Times New Roman" pitchFamily="18" charset="0"/>
                <a:cs typeface="Times New Roman" pitchFamily="18" charset="0"/>
              </a:rPr>
              <a:t>IP law which established </a:t>
            </a:r>
            <a:r>
              <a:rPr lang="en-US" sz="1800" dirty="0" smtClean="0">
                <a:solidFill>
                  <a:srgbClr val="002060"/>
                </a:solidFill>
                <a:latin typeface="Times New Roman" pitchFamily="18" charset="0"/>
                <a:cs typeface="Times New Roman" pitchFamily="18" charset="0"/>
              </a:rPr>
              <a:t>GIs as “</a:t>
            </a:r>
            <a:r>
              <a:rPr lang="en-US" sz="1800" i="1" dirty="0" smtClean="0">
                <a:solidFill>
                  <a:srgbClr val="002060"/>
                </a:solidFill>
                <a:latin typeface="Times New Roman" pitchFamily="18" charset="0"/>
                <a:cs typeface="Times New Roman" pitchFamily="18" charset="0"/>
              </a:rPr>
              <a:t>collective intellectual property”</a:t>
            </a:r>
            <a:r>
              <a:rPr lang="en-US" sz="1800" dirty="0" smtClean="0">
                <a:solidFill>
                  <a:srgbClr val="002060"/>
                </a:solidFill>
                <a:latin typeface="Times New Roman" pitchFamily="18" charset="0"/>
                <a:cs typeface="Times New Roman" pitchFamily="18" charset="0"/>
              </a:rPr>
              <a:t> and granted legal recognition as </a:t>
            </a:r>
            <a:r>
              <a:rPr lang="en-US" sz="1800" i="1" dirty="0" smtClean="0">
                <a:solidFill>
                  <a:srgbClr val="002060"/>
                </a:solidFill>
                <a:latin typeface="Times New Roman" pitchFamily="18" charset="0"/>
                <a:cs typeface="Times New Roman" pitchFamily="18" charset="0"/>
              </a:rPr>
              <a:t>‘appellation of origin’</a:t>
            </a:r>
            <a:r>
              <a:rPr lang="en-US" sz="1800" dirty="0" smtClean="0">
                <a:solidFill>
                  <a:srgbClr val="002060"/>
                </a:solidFill>
                <a:latin typeface="Times New Roman" pitchFamily="18" charset="0"/>
                <a:cs typeface="Times New Roman" pitchFamily="18" charset="0"/>
              </a:rPr>
              <a:t> and </a:t>
            </a:r>
            <a:r>
              <a:rPr lang="en-US" sz="1800" i="1" dirty="0" smtClean="0">
                <a:solidFill>
                  <a:srgbClr val="002060"/>
                </a:solidFill>
                <a:latin typeface="Times New Roman" pitchFamily="18" charset="0"/>
                <a:cs typeface="Times New Roman" pitchFamily="18" charset="0"/>
              </a:rPr>
              <a:t>‘indication of source.’</a:t>
            </a:r>
            <a:r>
              <a:rPr lang="en-US" sz="1800" dirty="0" smtClean="0">
                <a:solidFill>
                  <a:srgbClr val="002060"/>
                </a:solidFill>
                <a:latin typeface="Times New Roman" pitchFamily="18" charset="0"/>
                <a:cs typeface="Times New Roman" pitchFamily="18" charset="0"/>
              </a:rPr>
              <a:t> </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563562"/>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lnSpcReduction="10000"/>
          </a:bodyPr>
          <a:lstStyle/>
          <a:p>
            <a:pPr algn="just"/>
            <a:r>
              <a:rPr lang="en-US" sz="2000" i="1" dirty="0" smtClean="0">
                <a:solidFill>
                  <a:srgbClr val="002060"/>
                </a:solidFill>
                <a:latin typeface="Times New Roman" pitchFamily="18" charset="0"/>
                <a:cs typeface="Times New Roman" pitchFamily="18" charset="0"/>
              </a:rPr>
              <a:t>“Indication of Source”,</a:t>
            </a:r>
            <a:r>
              <a:rPr lang="en-US" sz="2000" dirty="0" smtClean="0">
                <a:solidFill>
                  <a:srgbClr val="002060"/>
                </a:solidFill>
                <a:latin typeface="Times New Roman" pitchFamily="18" charset="0"/>
                <a:cs typeface="Times New Roman" pitchFamily="18" charset="0"/>
              </a:rPr>
              <a:t> refers to an indication of the origin of the product from a place or country, such as “Made in India” or “Product of France” etc. Such indications do not reflect the quality of the product, rather it merely shows its origin. In other words, indication of source is considered as any expression or sign used to indicate that the goods and services originated in country, region or locality does not guarantee the character, quality ad reputation related with such geographical indications.</a:t>
            </a:r>
          </a:p>
          <a:p>
            <a:pPr algn="just"/>
            <a:r>
              <a:rPr lang="en-US" sz="2000" i="1" dirty="0" smtClean="0">
                <a:solidFill>
                  <a:srgbClr val="002060"/>
                </a:solidFill>
                <a:latin typeface="Times New Roman" pitchFamily="18" charset="0"/>
                <a:cs typeface="Times New Roman" pitchFamily="18" charset="0"/>
              </a:rPr>
              <a:t>“Appellation of Origin”</a:t>
            </a:r>
            <a:r>
              <a:rPr lang="en-US" sz="2000" dirty="0" smtClean="0">
                <a:solidFill>
                  <a:srgbClr val="002060"/>
                </a:solidFill>
                <a:latin typeface="Times New Roman" pitchFamily="18" charset="0"/>
                <a:cs typeface="Times New Roman" pitchFamily="18" charset="0"/>
              </a:rPr>
              <a:t> refers to a sign that indicates that a product originates in a specific geographic region only when the characteristic qualities of the product are due to the geographical environment, including natural and human factors. For example, if a good manufactured in India having goodwill that appellation protects such goodwill. If somebody else manufacturing goods in Canada and adds the appellation to call it ‘Made in India’; then it would be simply misuse of the Indian appellation.</a:t>
            </a:r>
          </a:p>
          <a:p>
            <a:pPr algn="just"/>
            <a:r>
              <a:rPr lang="en-US" sz="2000" dirty="0" smtClean="0">
                <a:solidFill>
                  <a:srgbClr val="002060"/>
                </a:solidFill>
                <a:latin typeface="Times New Roman" pitchFamily="18" charset="0"/>
                <a:cs typeface="Times New Roman" pitchFamily="18" charset="0"/>
              </a:rPr>
              <a:t>“</a:t>
            </a:r>
            <a:r>
              <a:rPr lang="en-US" sz="2000" i="1" dirty="0" smtClean="0">
                <a:solidFill>
                  <a:srgbClr val="002060"/>
                </a:solidFill>
                <a:latin typeface="Times New Roman" pitchFamily="18" charset="0"/>
                <a:cs typeface="Times New Roman" pitchFamily="18" charset="0"/>
              </a:rPr>
              <a:t>Geographical Indications</a:t>
            </a:r>
            <a:r>
              <a:rPr lang="en-US" sz="2000" dirty="0" smtClean="0">
                <a:solidFill>
                  <a:srgbClr val="002060"/>
                </a:solidFill>
                <a:latin typeface="Times New Roman" pitchFamily="18" charset="0"/>
                <a:cs typeface="Times New Roman" pitchFamily="18" charset="0"/>
              </a:rPr>
              <a:t>” as being used currently includes both the above concepts and it refers to </a:t>
            </a:r>
            <a:r>
              <a:rPr lang="en-US" sz="2000" i="1" dirty="0" smtClean="0">
                <a:solidFill>
                  <a:srgbClr val="002060"/>
                </a:solidFill>
                <a:latin typeface="Times New Roman" pitchFamily="18" charset="0"/>
                <a:cs typeface="Times New Roman" pitchFamily="18" charset="0"/>
              </a:rPr>
              <a:t>"... indications which identify a good as originating in the territory of a country, or a region or locality in that territory, where a given quality, reputation or other characteristic of the good is essentially attributable to its geographical origin</a:t>
            </a:r>
            <a:r>
              <a:rPr lang="en-US" sz="2000" b="1" i="1" dirty="0" smtClean="0">
                <a:solidFill>
                  <a:srgbClr val="002060"/>
                </a:solidFill>
                <a:latin typeface="Times New Roman" pitchFamily="18" charset="0"/>
                <a:cs typeface="Times New Roman" pitchFamily="18" charset="0"/>
              </a:rPr>
              <a:t>." </a:t>
            </a:r>
            <a:r>
              <a:rPr lang="en-US" sz="2000" i="1" dirty="0" smtClean="0">
                <a:solidFill>
                  <a:srgbClr val="002060"/>
                </a:solidFill>
                <a:latin typeface="Times New Roman" pitchFamily="18" charset="0"/>
                <a:cs typeface="Times New Roman" pitchFamily="18" charset="0"/>
              </a:rPr>
              <a:t>(Article 22.1 of the TRIPS Agreement)</a:t>
            </a:r>
            <a:endParaRPr lang="en-US" sz="2000" dirty="0" smtClean="0">
              <a:solidFill>
                <a:srgbClr val="002060"/>
              </a:solidFill>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457200"/>
          </a:xfrm>
        </p:spPr>
        <p:txBody>
          <a:bodyPr>
            <a:normAutofit/>
          </a:bodyPr>
          <a:lstStyle/>
          <a:p>
            <a:pPr algn="l"/>
            <a:r>
              <a:rPr lang="en-US" sz="2000" b="1" i="1" dirty="0" smtClean="0">
                <a:solidFill>
                  <a:srgbClr val="C00000"/>
                </a:solidFill>
                <a:latin typeface="Times New Roman" pitchFamily="18" charset="0"/>
                <a:cs typeface="Times New Roman" pitchFamily="18" charset="0"/>
              </a:rPr>
              <a:t>Legal Protection under Indian Legislation</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791200"/>
          </a:xfrm>
        </p:spPr>
        <p:txBody>
          <a:bodyPr>
            <a:normAutofit/>
          </a:bodyPr>
          <a:lstStyle/>
          <a:p>
            <a:pPr algn="just"/>
            <a:r>
              <a:rPr lang="en-US" sz="1800" dirty="0" smtClean="0">
                <a:solidFill>
                  <a:srgbClr val="002060"/>
                </a:solidFill>
                <a:latin typeface="Times New Roman" pitchFamily="18" charset="0"/>
                <a:cs typeface="Times New Roman" pitchFamily="18" charset="0"/>
              </a:rPr>
              <a:t>India after joining as a member </a:t>
            </a:r>
            <a:r>
              <a:rPr lang="en-US" sz="1800" dirty="0" smtClean="0">
                <a:solidFill>
                  <a:srgbClr val="002060"/>
                </a:solidFill>
                <a:latin typeface="Times New Roman" pitchFamily="18" charset="0"/>
                <a:cs typeface="Times New Roman" pitchFamily="18" charset="0"/>
              </a:rPr>
              <a:t>State </a:t>
            </a:r>
            <a:r>
              <a:rPr lang="en-US" sz="1800" dirty="0" smtClean="0">
                <a:solidFill>
                  <a:srgbClr val="002060"/>
                </a:solidFill>
                <a:latin typeface="Times New Roman" pitchFamily="18" charset="0"/>
                <a:cs typeface="Times New Roman" pitchFamily="18" charset="0"/>
              </a:rPr>
              <a:t>of the TRIPS Agreement, It enacted sui –generis legislation for the protection of Geographical Indications namely “</a:t>
            </a:r>
            <a:r>
              <a:rPr lang="en-US" sz="1800" i="1" dirty="0" smtClean="0">
                <a:solidFill>
                  <a:srgbClr val="002060"/>
                </a:solidFill>
                <a:latin typeface="Times New Roman" pitchFamily="18" charset="0"/>
                <a:cs typeface="Times New Roman" pitchFamily="18" charset="0"/>
              </a:rPr>
              <a:t>The Geographical Indications of Goods (Registration and Protection) Act, 1999”</a:t>
            </a:r>
            <a:r>
              <a:rPr lang="en-US" sz="1800" dirty="0" smtClean="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on </a:t>
            </a:r>
            <a:r>
              <a:rPr lang="en-US" sz="1800" i="1" dirty="0" smtClean="0">
                <a:solidFill>
                  <a:srgbClr val="002060"/>
                </a:solidFill>
                <a:latin typeface="Times New Roman" pitchFamily="18" charset="0"/>
                <a:cs typeface="Times New Roman" pitchFamily="18" charset="0"/>
              </a:rPr>
              <a:t>30 December, 1999 </a:t>
            </a:r>
            <a:r>
              <a:rPr lang="en-US" sz="1800" dirty="0" smtClean="0">
                <a:solidFill>
                  <a:srgbClr val="002060"/>
                </a:solidFill>
                <a:latin typeface="Times New Roman" pitchFamily="18" charset="0"/>
                <a:cs typeface="Times New Roman" pitchFamily="18" charset="0"/>
              </a:rPr>
              <a:t>which </a:t>
            </a:r>
            <a:r>
              <a:rPr lang="en-US" sz="1800" dirty="0" smtClean="0">
                <a:solidFill>
                  <a:srgbClr val="002060"/>
                </a:solidFill>
                <a:latin typeface="Times New Roman" pitchFamily="18" charset="0"/>
                <a:cs typeface="Times New Roman" pitchFamily="18" charset="0"/>
              </a:rPr>
              <a:t>came </a:t>
            </a:r>
            <a:r>
              <a:rPr lang="en-US" sz="1800" i="1" dirty="0" smtClean="0">
                <a:solidFill>
                  <a:srgbClr val="002060"/>
                </a:solidFill>
                <a:latin typeface="Times New Roman" pitchFamily="18" charset="0"/>
                <a:cs typeface="Times New Roman" pitchFamily="18" charset="0"/>
              </a:rPr>
              <a:t>into force on 15th September, </a:t>
            </a:r>
            <a:r>
              <a:rPr lang="en-US" sz="1800" i="1" dirty="0" smtClean="0">
                <a:solidFill>
                  <a:srgbClr val="002060"/>
                </a:solidFill>
                <a:latin typeface="Times New Roman" pitchFamily="18" charset="0"/>
                <a:cs typeface="Times New Roman" pitchFamily="18" charset="0"/>
              </a:rPr>
              <a:t>2003; </a:t>
            </a:r>
            <a:r>
              <a:rPr lang="en-US" sz="1800" dirty="0" smtClean="0">
                <a:solidFill>
                  <a:srgbClr val="002060"/>
                </a:solidFill>
                <a:latin typeface="Times New Roman" pitchFamily="18" charset="0"/>
                <a:cs typeface="Times New Roman" pitchFamily="18" charset="0"/>
              </a:rPr>
              <a:t>and </a:t>
            </a:r>
            <a:r>
              <a:rPr lang="en-US" sz="1800" dirty="0" smtClean="0">
                <a:solidFill>
                  <a:srgbClr val="002060"/>
                </a:solidFill>
                <a:latin typeface="Times New Roman" pitchFamily="18" charset="0"/>
                <a:cs typeface="Times New Roman" pitchFamily="18" charset="0"/>
              </a:rPr>
              <a:t>subsequently  the “Geographical Indications of Goods (Registration and Protection) Rules, 2002</a:t>
            </a:r>
            <a:r>
              <a:rPr lang="en-US" sz="1800" dirty="0" smtClean="0">
                <a:solidFill>
                  <a:srgbClr val="002060"/>
                </a:solidFill>
                <a:latin typeface="Times New Roman" pitchFamily="18" charset="0"/>
                <a:cs typeface="Times New Roman" pitchFamily="18" charset="0"/>
              </a:rPr>
              <a:t>”. </a:t>
            </a:r>
            <a:endParaRPr lang="en-US" sz="1800" dirty="0" smtClean="0">
              <a:solidFill>
                <a:srgbClr val="002060"/>
              </a:solidFill>
              <a:latin typeface="Times New Roman" pitchFamily="18" charset="0"/>
              <a:cs typeface="Times New Roman" pitchFamily="18" charset="0"/>
            </a:endParaRPr>
          </a:p>
          <a:p>
            <a:pPr algn="just"/>
            <a:r>
              <a:rPr lang="en-US" sz="1800" dirty="0" smtClean="0">
                <a:solidFill>
                  <a:srgbClr val="002060"/>
                </a:solidFill>
              </a:rPr>
              <a:t> </a:t>
            </a:r>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Object of the Geographical Indications of Goods (Registration and Protection) Act, 1999</a:t>
            </a:r>
            <a:r>
              <a:rPr lang="en-US" sz="1800" dirty="0" smtClean="0">
                <a:solidFill>
                  <a:srgbClr val="002060"/>
                </a:solidFill>
                <a:latin typeface="Times New Roman" pitchFamily="18" charset="0"/>
                <a:cs typeface="Times New Roman" pitchFamily="18" charset="0"/>
              </a:rPr>
              <a:t> is three fold: </a:t>
            </a:r>
            <a:r>
              <a:rPr lang="en-US" sz="1800" i="1" dirty="0" smtClean="0">
                <a:solidFill>
                  <a:srgbClr val="002060"/>
                </a:solidFill>
                <a:latin typeface="Times New Roman" pitchFamily="18" charset="0"/>
                <a:cs typeface="Times New Roman" pitchFamily="18" charset="0"/>
              </a:rPr>
              <a:t>firstly</a:t>
            </a:r>
            <a:r>
              <a:rPr lang="en-US" sz="1800" dirty="0" smtClean="0">
                <a:solidFill>
                  <a:srgbClr val="002060"/>
                </a:solidFill>
                <a:latin typeface="Times New Roman" pitchFamily="18" charset="0"/>
                <a:cs typeface="Times New Roman" pitchFamily="18" charset="0"/>
              </a:rPr>
              <a:t> by specific law governing the geographical indications of goods in the country which could adequately protect the interest of producers of such goods, </a:t>
            </a:r>
            <a:r>
              <a:rPr lang="en-US" sz="1800" i="1" dirty="0" smtClean="0">
                <a:solidFill>
                  <a:srgbClr val="002060"/>
                </a:solidFill>
                <a:latin typeface="Times New Roman" pitchFamily="18" charset="0"/>
                <a:cs typeface="Times New Roman" pitchFamily="18" charset="0"/>
              </a:rPr>
              <a:t>secondly,</a:t>
            </a:r>
            <a:r>
              <a:rPr lang="en-US" sz="1800" dirty="0" smtClean="0">
                <a:solidFill>
                  <a:srgbClr val="002060"/>
                </a:solidFill>
                <a:latin typeface="Times New Roman" pitchFamily="18" charset="0"/>
                <a:cs typeface="Times New Roman" pitchFamily="18" charset="0"/>
              </a:rPr>
              <a:t> to exclude unauthorized persons from misusing geographical indications and to protect consumers from deception and </a:t>
            </a:r>
            <a:r>
              <a:rPr lang="en-US" sz="1800" i="1" dirty="0" smtClean="0">
                <a:solidFill>
                  <a:srgbClr val="002060"/>
                </a:solidFill>
                <a:latin typeface="Times New Roman" pitchFamily="18" charset="0"/>
                <a:cs typeface="Times New Roman" pitchFamily="18" charset="0"/>
              </a:rPr>
              <a:t>thirdly,</a:t>
            </a:r>
            <a:r>
              <a:rPr lang="en-US" sz="1800" dirty="0" smtClean="0">
                <a:solidFill>
                  <a:srgbClr val="002060"/>
                </a:solidFill>
                <a:latin typeface="Times New Roman" pitchFamily="18" charset="0"/>
                <a:cs typeface="Times New Roman" pitchFamily="18" charset="0"/>
              </a:rPr>
              <a:t> to promote goods bearing Indian geographical indications in the export market.”</a:t>
            </a:r>
          </a:p>
          <a:p>
            <a:pPr algn="just"/>
            <a:r>
              <a:rPr lang="en-US" sz="1800" dirty="0" smtClean="0">
                <a:solidFill>
                  <a:srgbClr val="002060"/>
                </a:solidFill>
                <a:latin typeface="Times New Roman" pitchFamily="18" charset="0"/>
                <a:cs typeface="Times New Roman" pitchFamily="18" charset="0"/>
              </a:rPr>
              <a:t>It defines “</a:t>
            </a:r>
            <a:r>
              <a:rPr lang="en-US" sz="1800" b="1" dirty="0" smtClean="0">
                <a:solidFill>
                  <a:srgbClr val="002060"/>
                </a:solidFill>
                <a:latin typeface="Times New Roman" pitchFamily="18" charset="0"/>
                <a:cs typeface="Times New Roman" pitchFamily="18" charset="0"/>
              </a:rPr>
              <a:t>Geographical Indication</a:t>
            </a:r>
            <a:r>
              <a:rPr lang="en-US" sz="1800" dirty="0" smtClean="0">
                <a:solidFill>
                  <a:srgbClr val="002060"/>
                </a:solidFill>
                <a:latin typeface="Times New Roman" pitchFamily="18" charset="0"/>
                <a:cs typeface="Times New Roman" pitchFamily="18" charset="0"/>
              </a:rPr>
              <a:t>”, in relation to goods, means </a:t>
            </a:r>
            <a:r>
              <a:rPr lang="en-US" sz="1800" i="1" dirty="0" smtClean="0">
                <a:solidFill>
                  <a:srgbClr val="002060"/>
                </a:solidFill>
                <a:latin typeface="Times New Roman" pitchFamily="18" charset="0"/>
                <a:cs typeface="Times New Roman" pitchFamily="18" charset="0"/>
              </a:rPr>
              <a:t>an indication which identifies such goods</a:t>
            </a:r>
            <a:r>
              <a:rPr lang="en-US" sz="1800" dirty="0" smtClean="0">
                <a:solidFill>
                  <a:srgbClr val="002060"/>
                </a:solidFill>
                <a:latin typeface="Times New Roman" pitchFamily="18" charset="0"/>
                <a:cs typeface="Times New Roman" pitchFamily="18" charset="0"/>
              </a:rPr>
              <a:t> as agricultural goods, natural goods or manufactured goods as originating, or manufactured </a:t>
            </a:r>
            <a:r>
              <a:rPr lang="en-US" sz="1800" i="1" dirty="0" smtClean="0">
                <a:solidFill>
                  <a:srgbClr val="002060"/>
                </a:solidFill>
                <a:latin typeface="Times New Roman" pitchFamily="18" charset="0"/>
                <a:cs typeface="Times New Roman" pitchFamily="18" charset="0"/>
              </a:rPr>
              <a:t>in the territory of country, or a region or locality </a:t>
            </a:r>
            <a:r>
              <a:rPr lang="en-US" sz="1800" dirty="0" smtClean="0">
                <a:solidFill>
                  <a:srgbClr val="002060"/>
                </a:solidFill>
                <a:latin typeface="Times New Roman" pitchFamily="18" charset="0"/>
                <a:cs typeface="Times New Roman" pitchFamily="18" charset="0"/>
              </a:rPr>
              <a:t>in that territory, </a:t>
            </a:r>
            <a:r>
              <a:rPr lang="en-US" sz="1800" i="1" dirty="0" smtClean="0">
                <a:solidFill>
                  <a:srgbClr val="002060"/>
                </a:solidFill>
                <a:latin typeface="Times New Roman" pitchFamily="18" charset="0"/>
                <a:cs typeface="Times New Roman" pitchFamily="18" charset="0"/>
              </a:rPr>
              <a:t>where a given quality, reputation or other characteristic of such goods is essentially attributable to its geographical origin </a:t>
            </a:r>
            <a:r>
              <a:rPr lang="en-US" sz="1800" dirty="0" smtClean="0">
                <a:solidFill>
                  <a:srgbClr val="002060"/>
                </a:solidFill>
                <a:latin typeface="Times New Roman" pitchFamily="18" charset="0"/>
                <a:cs typeface="Times New Roman" pitchFamily="18" charset="0"/>
              </a:rPr>
              <a:t>and in case where such goods are manufactured goods one of the activities of either the production or of processing or preparation of the goods concerned takes place in such territory, region or locality, as the case may be. </a:t>
            </a:r>
            <a:r>
              <a:rPr lang="en-US" sz="1800" i="1" dirty="0" smtClean="0">
                <a:solidFill>
                  <a:srgbClr val="002060"/>
                </a:solidFill>
                <a:latin typeface="Times New Roman" pitchFamily="18" charset="0"/>
                <a:cs typeface="Times New Roman" pitchFamily="18" charset="0"/>
              </a:rPr>
              <a:t>[Section 2 (1) (e)]</a:t>
            </a:r>
          </a:p>
          <a:p>
            <a:pPr algn="just"/>
            <a:endParaRPr lang="en-US" sz="1800" dirty="0" smtClean="0">
              <a:latin typeface="Times New Roman" pitchFamily="18" charset="0"/>
              <a:cs typeface="Times New Roman" pitchFamily="18" charset="0"/>
            </a:endParaRPr>
          </a:p>
          <a:p>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10600" cy="381000"/>
          </a:xfrm>
        </p:spPr>
        <p:txBody>
          <a:bodyPr>
            <a:normAutofit fontScale="90000"/>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dirty="0"/>
          </a:p>
        </p:txBody>
      </p:sp>
      <p:sp>
        <p:nvSpPr>
          <p:cNvPr id="3" name="Content Placeholder 2"/>
          <p:cNvSpPr>
            <a:spLocks noGrp="1"/>
          </p:cNvSpPr>
          <p:nvPr>
            <p:ph idx="1"/>
          </p:nvPr>
        </p:nvSpPr>
        <p:spPr>
          <a:xfrm>
            <a:off x="228600" y="609600"/>
            <a:ext cx="8763000" cy="6096000"/>
          </a:xfrm>
        </p:spPr>
        <p:txBody>
          <a:bodyPr>
            <a:normAutofit/>
          </a:bodyPr>
          <a:lstStyle/>
          <a:p>
            <a:pPr algn="just"/>
            <a:r>
              <a:rPr lang="en-US" sz="1800" dirty="0" smtClean="0">
                <a:solidFill>
                  <a:srgbClr val="002060"/>
                </a:solidFill>
                <a:latin typeface="Times New Roman" pitchFamily="18" charset="0"/>
                <a:cs typeface="Times New Roman" pitchFamily="18" charset="0"/>
              </a:rPr>
              <a:t>“</a:t>
            </a:r>
            <a:r>
              <a:rPr lang="en-US" sz="1800" b="1" dirty="0" smtClean="0">
                <a:solidFill>
                  <a:srgbClr val="002060"/>
                </a:solidFill>
                <a:latin typeface="Times New Roman" pitchFamily="18" charset="0"/>
                <a:cs typeface="Times New Roman" pitchFamily="18" charset="0"/>
              </a:rPr>
              <a:t>Indication</a:t>
            </a:r>
            <a:r>
              <a:rPr lang="en-US" sz="1800" dirty="0" smtClean="0">
                <a:solidFill>
                  <a:srgbClr val="002060"/>
                </a:solidFill>
                <a:latin typeface="Times New Roman" pitchFamily="18" charset="0"/>
                <a:cs typeface="Times New Roman" pitchFamily="18" charset="0"/>
              </a:rPr>
              <a:t>” includes any name, geographical or figurative representation or any combination of them </a:t>
            </a:r>
            <a:r>
              <a:rPr lang="en-US" sz="1800" i="1" dirty="0" smtClean="0">
                <a:solidFill>
                  <a:srgbClr val="002060"/>
                </a:solidFill>
                <a:latin typeface="Times New Roman" pitchFamily="18" charset="0"/>
                <a:cs typeface="Times New Roman" pitchFamily="18" charset="0"/>
              </a:rPr>
              <a:t>conveying or suggesting the geographical origin</a:t>
            </a:r>
            <a:r>
              <a:rPr lang="en-US" sz="1800" dirty="0" smtClean="0">
                <a:solidFill>
                  <a:srgbClr val="002060"/>
                </a:solidFill>
                <a:latin typeface="Times New Roman" pitchFamily="18" charset="0"/>
                <a:cs typeface="Times New Roman" pitchFamily="18" charset="0"/>
              </a:rPr>
              <a:t> of goods to which it applies. </a:t>
            </a:r>
            <a:r>
              <a:rPr lang="en-US" sz="1800" i="1" dirty="0" smtClean="0">
                <a:solidFill>
                  <a:srgbClr val="002060"/>
                </a:solidFill>
                <a:latin typeface="Times New Roman" pitchFamily="18" charset="0"/>
                <a:cs typeface="Times New Roman" pitchFamily="18" charset="0"/>
              </a:rPr>
              <a:t>[Section 2 (1) (g)] </a:t>
            </a:r>
          </a:p>
          <a:p>
            <a:pPr algn="just"/>
            <a:r>
              <a:rPr lang="en-US" sz="1800" dirty="0" smtClean="0">
                <a:solidFill>
                  <a:srgbClr val="002060"/>
                </a:solidFill>
                <a:latin typeface="Times New Roman" pitchFamily="18" charset="0"/>
                <a:cs typeface="Times New Roman" pitchFamily="18" charset="0"/>
              </a:rPr>
              <a:t> “</a:t>
            </a:r>
            <a:r>
              <a:rPr lang="en-US" sz="1800" b="1" dirty="0" smtClean="0">
                <a:solidFill>
                  <a:srgbClr val="002060"/>
                </a:solidFill>
                <a:latin typeface="Times New Roman" pitchFamily="18" charset="0"/>
                <a:cs typeface="Times New Roman" pitchFamily="18" charset="0"/>
              </a:rPr>
              <a:t>Goods</a:t>
            </a:r>
            <a:r>
              <a:rPr lang="en-US" sz="1800" dirty="0" smtClean="0">
                <a:solidFill>
                  <a:srgbClr val="002060"/>
                </a:solidFill>
                <a:latin typeface="Times New Roman" pitchFamily="18" charset="0"/>
                <a:cs typeface="Times New Roman" pitchFamily="18" charset="0"/>
              </a:rPr>
              <a:t>” means any </a:t>
            </a:r>
            <a:r>
              <a:rPr lang="en-US" sz="1800" i="1" dirty="0" smtClean="0">
                <a:solidFill>
                  <a:srgbClr val="002060"/>
                </a:solidFill>
                <a:latin typeface="Times New Roman" pitchFamily="18" charset="0"/>
                <a:cs typeface="Times New Roman" pitchFamily="18" charset="0"/>
              </a:rPr>
              <a:t>agricultural, natural or manufactured </a:t>
            </a:r>
            <a:r>
              <a:rPr lang="en-US" sz="1800" dirty="0" smtClean="0">
                <a:solidFill>
                  <a:srgbClr val="002060"/>
                </a:solidFill>
                <a:latin typeface="Times New Roman" pitchFamily="18" charset="0"/>
                <a:cs typeface="Times New Roman" pitchFamily="18" charset="0"/>
              </a:rPr>
              <a:t>goods or any goods of </a:t>
            </a:r>
            <a:r>
              <a:rPr lang="en-US" sz="1800" i="1" dirty="0" smtClean="0">
                <a:solidFill>
                  <a:srgbClr val="002060"/>
                </a:solidFill>
                <a:latin typeface="Times New Roman" pitchFamily="18" charset="0"/>
                <a:cs typeface="Times New Roman" pitchFamily="18" charset="0"/>
              </a:rPr>
              <a:t>handicraft </a:t>
            </a:r>
            <a:r>
              <a:rPr lang="en-US" sz="1800" dirty="0" smtClean="0">
                <a:solidFill>
                  <a:srgbClr val="002060"/>
                </a:solidFill>
                <a:latin typeface="Times New Roman" pitchFamily="18" charset="0"/>
                <a:cs typeface="Times New Roman" pitchFamily="18" charset="0"/>
              </a:rPr>
              <a:t>or of </a:t>
            </a:r>
            <a:r>
              <a:rPr lang="en-US" sz="1800" i="1" dirty="0" smtClean="0">
                <a:solidFill>
                  <a:srgbClr val="002060"/>
                </a:solidFill>
                <a:latin typeface="Times New Roman" pitchFamily="18" charset="0"/>
                <a:cs typeface="Times New Roman" pitchFamily="18" charset="0"/>
              </a:rPr>
              <a:t>industry</a:t>
            </a:r>
            <a:r>
              <a:rPr lang="en-US" sz="1800" dirty="0" smtClean="0">
                <a:solidFill>
                  <a:srgbClr val="002060"/>
                </a:solidFill>
                <a:latin typeface="Times New Roman" pitchFamily="18" charset="0"/>
                <a:cs typeface="Times New Roman" pitchFamily="18" charset="0"/>
              </a:rPr>
              <a:t> and includes </a:t>
            </a:r>
            <a:r>
              <a:rPr lang="en-US" sz="1800" i="1" dirty="0" smtClean="0">
                <a:solidFill>
                  <a:srgbClr val="002060"/>
                </a:solidFill>
                <a:latin typeface="Times New Roman" pitchFamily="18" charset="0"/>
                <a:cs typeface="Times New Roman" pitchFamily="18" charset="0"/>
              </a:rPr>
              <a:t>foodstuff</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[Section 2 (1) (f)] </a:t>
            </a:r>
          </a:p>
          <a:p>
            <a:pPr algn="just"/>
            <a:r>
              <a:rPr lang="en-US" sz="1800" dirty="0" smtClean="0">
                <a:solidFill>
                  <a:srgbClr val="002060"/>
                </a:solidFill>
                <a:latin typeface="Times New Roman" pitchFamily="18" charset="0"/>
                <a:cs typeface="Times New Roman" pitchFamily="18" charset="0"/>
              </a:rPr>
              <a:t> “</a:t>
            </a:r>
            <a:r>
              <a:rPr lang="en-US" sz="1800" b="1" dirty="0" smtClean="0">
                <a:solidFill>
                  <a:srgbClr val="002060"/>
                </a:solidFill>
                <a:latin typeface="Times New Roman" pitchFamily="18" charset="0"/>
                <a:cs typeface="Times New Roman" pitchFamily="18" charset="0"/>
              </a:rPr>
              <a:t>Producer</a:t>
            </a:r>
            <a:r>
              <a:rPr lang="en-US" sz="1800" dirty="0" smtClean="0">
                <a:solidFill>
                  <a:srgbClr val="002060"/>
                </a:solidFill>
                <a:latin typeface="Times New Roman" pitchFamily="18" charset="0"/>
                <a:cs typeface="Times New Roman" pitchFamily="18" charset="0"/>
              </a:rPr>
              <a:t>” in relation to goods, means any person who:</a:t>
            </a:r>
          </a:p>
          <a:p>
            <a:pPr marL="914400" lvl="0" algn="just">
              <a:buFont typeface="+mj-lt"/>
              <a:buAutoNum type="alphaLcPeriod"/>
            </a:pPr>
            <a:r>
              <a:rPr lang="en-US" sz="1800" dirty="0" smtClean="0">
                <a:solidFill>
                  <a:srgbClr val="002060"/>
                </a:solidFill>
                <a:latin typeface="Times New Roman" pitchFamily="18" charset="0"/>
                <a:cs typeface="Times New Roman" pitchFamily="18" charset="0"/>
              </a:rPr>
              <a:t>if such goods are agricultural goods, </a:t>
            </a:r>
            <a:r>
              <a:rPr lang="en-US" sz="1800" i="1" dirty="0" smtClean="0">
                <a:solidFill>
                  <a:srgbClr val="002060"/>
                </a:solidFill>
                <a:latin typeface="Times New Roman" pitchFamily="18" charset="0"/>
                <a:cs typeface="Times New Roman" pitchFamily="18" charset="0"/>
              </a:rPr>
              <a:t>produces the goods </a:t>
            </a:r>
            <a:r>
              <a:rPr lang="en-US" sz="1800" dirty="0" smtClean="0">
                <a:solidFill>
                  <a:srgbClr val="002060"/>
                </a:solidFill>
                <a:latin typeface="Times New Roman" pitchFamily="18" charset="0"/>
                <a:cs typeface="Times New Roman" pitchFamily="18" charset="0"/>
              </a:rPr>
              <a:t>and includes the person who processes or packages such goods; </a:t>
            </a:r>
          </a:p>
          <a:p>
            <a:pPr marL="914400" lvl="0" algn="just">
              <a:buFont typeface="+mj-lt"/>
              <a:buAutoNum type="alphaLcPeriod"/>
            </a:pPr>
            <a:r>
              <a:rPr lang="en-US" sz="1800" dirty="0" smtClean="0">
                <a:solidFill>
                  <a:srgbClr val="002060"/>
                </a:solidFill>
                <a:latin typeface="Times New Roman" pitchFamily="18" charset="0"/>
                <a:cs typeface="Times New Roman" pitchFamily="18" charset="0"/>
              </a:rPr>
              <a:t>if such goods are natural goods, </a:t>
            </a:r>
            <a:r>
              <a:rPr lang="en-US" sz="1800" i="1" dirty="0" smtClean="0">
                <a:solidFill>
                  <a:srgbClr val="002060"/>
                </a:solidFill>
                <a:latin typeface="Times New Roman" pitchFamily="18" charset="0"/>
                <a:cs typeface="Times New Roman" pitchFamily="18" charset="0"/>
              </a:rPr>
              <a:t>exploits the goods</a:t>
            </a:r>
            <a:r>
              <a:rPr lang="en-US" sz="1800" dirty="0" smtClean="0">
                <a:solidFill>
                  <a:srgbClr val="002060"/>
                </a:solidFill>
                <a:latin typeface="Times New Roman" pitchFamily="18" charset="0"/>
                <a:cs typeface="Times New Roman" pitchFamily="18" charset="0"/>
              </a:rPr>
              <a:t>; </a:t>
            </a:r>
          </a:p>
          <a:p>
            <a:pPr marL="914400" lvl="0" algn="just">
              <a:buFont typeface="+mj-lt"/>
              <a:buAutoNum type="alphaLcPeriod"/>
            </a:pPr>
            <a:r>
              <a:rPr lang="en-US" sz="1800" dirty="0" smtClean="0">
                <a:solidFill>
                  <a:srgbClr val="002060"/>
                </a:solidFill>
                <a:latin typeface="Times New Roman" pitchFamily="18" charset="0"/>
                <a:cs typeface="Times New Roman" pitchFamily="18" charset="0"/>
              </a:rPr>
              <a:t>if such goods are handicraft or industrial goods, </a:t>
            </a:r>
            <a:r>
              <a:rPr lang="en-US" sz="1800" i="1" dirty="0" smtClean="0">
                <a:solidFill>
                  <a:srgbClr val="002060"/>
                </a:solidFill>
                <a:latin typeface="Times New Roman" pitchFamily="18" charset="0"/>
                <a:cs typeface="Times New Roman" pitchFamily="18" charset="0"/>
              </a:rPr>
              <a:t>makes or manufactures the goods</a:t>
            </a:r>
            <a:r>
              <a:rPr lang="en-US" sz="1800" dirty="0" smtClean="0">
                <a:solidFill>
                  <a:srgbClr val="002060"/>
                </a:solidFill>
                <a:latin typeface="Times New Roman" pitchFamily="18" charset="0"/>
                <a:cs typeface="Times New Roman" pitchFamily="18" charset="0"/>
              </a:rPr>
              <a:t>, </a:t>
            </a:r>
          </a:p>
          <a:p>
            <a:pPr marL="914400" lvl="0" algn="just">
              <a:buFont typeface="+mj-lt"/>
              <a:buAutoNum type="alphaLcPeriod"/>
            </a:pPr>
            <a:r>
              <a:rPr lang="en-US" sz="1800" dirty="0" smtClean="0">
                <a:solidFill>
                  <a:srgbClr val="002060"/>
                </a:solidFill>
                <a:latin typeface="Times New Roman" pitchFamily="18" charset="0"/>
                <a:cs typeface="Times New Roman" pitchFamily="18" charset="0"/>
              </a:rPr>
              <a:t>and includes any person who </a:t>
            </a:r>
            <a:r>
              <a:rPr lang="en-US" sz="1800" i="1" dirty="0" smtClean="0">
                <a:solidFill>
                  <a:srgbClr val="002060"/>
                </a:solidFill>
                <a:latin typeface="Times New Roman" pitchFamily="18" charset="0"/>
                <a:cs typeface="Times New Roman" pitchFamily="18" charset="0"/>
              </a:rPr>
              <a:t>trades or deals </a:t>
            </a:r>
            <a:r>
              <a:rPr lang="en-US" sz="1800" dirty="0" smtClean="0">
                <a:solidFill>
                  <a:srgbClr val="002060"/>
                </a:solidFill>
                <a:latin typeface="Times New Roman" pitchFamily="18" charset="0"/>
                <a:cs typeface="Times New Roman" pitchFamily="18" charset="0"/>
              </a:rPr>
              <a:t>in such production, exploitation, making or manufacturing, as the case may be, of the goods. </a:t>
            </a:r>
            <a:r>
              <a:rPr lang="en-US" sz="1800" i="1" dirty="0" smtClean="0">
                <a:solidFill>
                  <a:srgbClr val="002060"/>
                </a:solidFill>
                <a:latin typeface="Times New Roman" pitchFamily="18" charset="0"/>
                <a:cs typeface="Times New Roman" pitchFamily="18" charset="0"/>
              </a:rPr>
              <a:t>[Section 2 (1) (k)]</a:t>
            </a:r>
          </a:p>
          <a:p>
            <a:pPr algn="just"/>
            <a:r>
              <a:rPr lang="en-US" sz="1800" dirty="0" smtClean="0">
                <a:solidFill>
                  <a:srgbClr val="002060"/>
                </a:solidFill>
                <a:latin typeface="Times New Roman" pitchFamily="18" charset="0"/>
                <a:cs typeface="Times New Roman" pitchFamily="18" charset="0"/>
              </a:rPr>
              <a:t>However, GIs are given to the producers or association of persons quite different with </a:t>
            </a:r>
            <a:r>
              <a:rPr lang="en-US" sz="1800" i="1" dirty="0" smtClean="0">
                <a:solidFill>
                  <a:srgbClr val="002060"/>
                </a:solidFill>
                <a:latin typeface="Times New Roman" pitchFamily="18" charset="0"/>
                <a:cs typeface="Times New Roman" pitchFamily="18" charset="0"/>
              </a:rPr>
              <a:t>‘Collective marks’ </a:t>
            </a:r>
            <a:r>
              <a:rPr lang="en-US" sz="1800" dirty="0" smtClean="0">
                <a:solidFill>
                  <a:srgbClr val="002060"/>
                </a:solidFill>
                <a:latin typeface="Times New Roman" pitchFamily="18" charset="0"/>
                <a:cs typeface="Times New Roman" pitchFamily="18" charset="0"/>
              </a:rPr>
              <a:t>and </a:t>
            </a:r>
            <a:r>
              <a:rPr lang="en-US" sz="1800" i="1" dirty="0" smtClean="0">
                <a:solidFill>
                  <a:srgbClr val="002060"/>
                </a:solidFill>
                <a:latin typeface="Times New Roman" pitchFamily="18" charset="0"/>
                <a:cs typeface="Times New Roman" pitchFamily="18" charset="0"/>
              </a:rPr>
              <a:t>‘Certification marks’</a:t>
            </a:r>
            <a:r>
              <a:rPr lang="en-US" sz="1800" dirty="0" smtClean="0">
                <a:solidFill>
                  <a:srgbClr val="002060"/>
                </a:solidFill>
                <a:latin typeface="Times New Roman" pitchFamily="18" charset="0"/>
                <a:cs typeface="Times New Roman" pitchFamily="18" charset="0"/>
              </a:rPr>
              <a:t> dealt under the Trademark Act, 1999. </a:t>
            </a:r>
          </a:p>
          <a:p>
            <a:pPr algn="just"/>
            <a:r>
              <a:rPr lang="en-US" sz="1800" dirty="0" smtClean="0">
                <a:solidFill>
                  <a:srgbClr val="002060"/>
                </a:solidFill>
                <a:latin typeface="Times New Roman" pitchFamily="18" charset="0"/>
                <a:cs typeface="Times New Roman" pitchFamily="18" charset="0"/>
              </a:rPr>
              <a:t>Herein, Collective mark simply distinguishes the goods of members of the associations which owns the mark for those of others as defined in Section 2(1) (g) of TM Act, 1999. On the other hand, Certification marks only certify goods in respect of quality, accuracy and other characteristics as required for the goods. It has been well defined under Section 2 (1) (e) of the TM Act, 1999. Both have as such no relation with geographical indications and attribution to the geographical origin and reputation.</a:t>
            </a:r>
            <a:endParaRPr lang="en-US" sz="1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487362"/>
          </a:xfrm>
        </p:spPr>
        <p:txBody>
          <a:bodyPr>
            <a:normAutofit fontScale="90000"/>
          </a:bodyPr>
          <a:lstStyle/>
          <a:p>
            <a:pPr algn="l"/>
            <a:r>
              <a:rPr lang="en-US" sz="2000" b="1" i="1" dirty="0" smtClean="0">
                <a:solidFill>
                  <a:srgbClr val="C00000"/>
                </a:solidFill>
                <a:latin typeface="Times New Roman" pitchFamily="18" charset="0"/>
                <a:cs typeface="Times New Roman" pitchFamily="18" charset="0"/>
              </a:rPr>
              <a:t>GI Registrar and Registration</a:t>
            </a:r>
            <a:r>
              <a:rPr lang="en-US" sz="2000" b="1" dirty="0" smtClean="0">
                <a:solidFill>
                  <a:srgbClr val="C00000"/>
                </a:solidFill>
                <a:latin typeface="Times New Roman" pitchFamily="18" charset="0"/>
                <a:cs typeface="Times New Roman" pitchFamily="18" charset="0"/>
              </a:rPr>
              <a:t>:</a:t>
            </a:r>
            <a:br>
              <a:rPr lang="en-US" sz="2000" b="1" dirty="0" smtClean="0">
                <a:solidFill>
                  <a:srgbClr val="C00000"/>
                </a:solidFill>
                <a:latin typeface="Times New Roman" pitchFamily="18" charset="0"/>
                <a:cs typeface="Times New Roman" pitchFamily="18" charset="0"/>
              </a:rPr>
            </a:b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172200"/>
          </a:xfrm>
        </p:spPr>
        <p:txBody>
          <a:bodyPr>
            <a:normAutofit fontScale="92500" lnSpcReduction="10000"/>
          </a:bodyPr>
          <a:lstStyle/>
          <a:p>
            <a:pPr algn="just"/>
            <a:r>
              <a:rPr lang="en-US" sz="1900" dirty="0" smtClean="0">
                <a:solidFill>
                  <a:srgbClr val="002060"/>
                </a:solidFill>
                <a:latin typeface="Times New Roman" pitchFamily="18" charset="0"/>
                <a:cs typeface="Times New Roman" pitchFamily="18" charset="0"/>
              </a:rPr>
              <a:t>For the purpose of this Act, there shall be established a Registry which shall be known as the </a:t>
            </a:r>
            <a:r>
              <a:rPr lang="en-US" sz="1900" b="1" i="1" dirty="0" smtClean="0">
                <a:solidFill>
                  <a:srgbClr val="002060"/>
                </a:solidFill>
                <a:latin typeface="Times New Roman" pitchFamily="18" charset="0"/>
                <a:cs typeface="Times New Roman" pitchFamily="18" charset="0"/>
              </a:rPr>
              <a:t>‘Geographical Indications Registry’. </a:t>
            </a:r>
            <a:r>
              <a:rPr lang="en-US" sz="1900" dirty="0" smtClean="0">
                <a:solidFill>
                  <a:srgbClr val="002060"/>
                </a:solidFill>
                <a:latin typeface="Times New Roman" pitchFamily="18" charset="0"/>
                <a:cs typeface="Times New Roman" pitchFamily="18" charset="0"/>
              </a:rPr>
              <a:t>Accordingly, the Geographical Indications (GI) Registry was established in Chennai (</a:t>
            </a:r>
            <a:r>
              <a:rPr lang="en-US" sz="1900" dirty="0" err="1" smtClean="0">
                <a:solidFill>
                  <a:srgbClr val="002060"/>
                </a:solidFill>
                <a:latin typeface="Times New Roman" pitchFamily="18" charset="0"/>
                <a:cs typeface="Times New Roman" pitchFamily="18" charset="0"/>
              </a:rPr>
              <a:t>Tamilnadu</a:t>
            </a:r>
            <a:r>
              <a:rPr lang="en-US" sz="1900" dirty="0" smtClean="0">
                <a:solidFill>
                  <a:srgbClr val="002060"/>
                </a:solidFill>
                <a:latin typeface="Times New Roman" pitchFamily="18" charset="0"/>
                <a:cs typeface="Times New Roman" pitchFamily="18" charset="0"/>
              </a:rPr>
              <a:t>). The Controller-General of Patents, Design and Trademark is designated as the ‘</a:t>
            </a:r>
            <a:r>
              <a:rPr lang="en-US" sz="1900" b="1" i="1" dirty="0" smtClean="0">
                <a:solidFill>
                  <a:srgbClr val="002060"/>
                </a:solidFill>
                <a:latin typeface="Times New Roman" pitchFamily="18" charset="0"/>
                <a:cs typeface="Times New Roman" pitchFamily="18" charset="0"/>
              </a:rPr>
              <a:t>Registrar of Geographical Indications.’  </a:t>
            </a:r>
            <a:r>
              <a:rPr lang="en-US" sz="1900" dirty="0" smtClean="0">
                <a:solidFill>
                  <a:srgbClr val="002060"/>
                </a:solidFill>
                <a:latin typeface="Times New Roman" pitchFamily="18" charset="0"/>
                <a:cs typeface="Times New Roman" pitchFamily="18" charset="0"/>
              </a:rPr>
              <a:t>A copy of register of GI and other documents are kept under the control and management of the Registrar. </a:t>
            </a:r>
            <a:r>
              <a:rPr lang="en-US" sz="1900" i="1" dirty="0" smtClean="0">
                <a:solidFill>
                  <a:srgbClr val="002060"/>
                </a:solidFill>
                <a:latin typeface="Times New Roman" pitchFamily="18" charset="0"/>
                <a:cs typeface="Times New Roman" pitchFamily="18" charset="0"/>
              </a:rPr>
              <a:t>[Section 5 (1)]</a:t>
            </a:r>
          </a:p>
          <a:p>
            <a:pPr algn="just"/>
            <a:r>
              <a:rPr lang="en-US" sz="1900" i="1" dirty="0" smtClean="0">
                <a:solidFill>
                  <a:srgbClr val="002060"/>
                </a:solidFill>
                <a:latin typeface="Times New Roman" pitchFamily="18" charset="0"/>
                <a:cs typeface="Times New Roman" pitchFamily="18" charset="0"/>
              </a:rPr>
              <a:t>A geographical Indication may be registered</a:t>
            </a:r>
            <a:r>
              <a:rPr lang="en-US" sz="1900" dirty="0" smtClean="0">
                <a:solidFill>
                  <a:srgbClr val="002060"/>
                </a:solidFill>
                <a:latin typeface="Times New Roman" pitchFamily="18" charset="0"/>
                <a:cs typeface="Times New Roman" pitchFamily="18" charset="0"/>
              </a:rPr>
              <a:t> in respect of any or all of the goods, comprised in such </a:t>
            </a:r>
            <a:r>
              <a:rPr lang="en-US" sz="1900" i="1" dirty="0" smtClean="0">
                <a:solidFill>
                  <a:srgbClr val="002060"/>
                </a:solidFill>
                <a:latin typeface="Times New Roman" pitchFamily="18" charset="0"/>
                <a:cs typeface="Times New Roman" pitchFamily="18" charset="0"/>
              </a:rPr>
              <a:t>class of goods as may be classified by the Registrar </a:t>
            </a:r>
            <a:r>
              <a:rPr lang="en-US" sz="1900" dirty="0" smtClean="0">
                <a:solidFill>
                  <a:srgbClr val="002060"/>
                </a:solidFill>
                <a:latin typeface="Times New Roman" pitchFamily="18" charset="0"/>
                <a:cs typeface="Times New Roman" pitchFamily="18" charset="0"/>
              </a:rPr>
              <a:t>and </a:t>
            </a:r>
            <a:r>
              <a:rPr lang="en-US" sz="1900" i="1" dirty="0" smtClean="0">
                <a:solidFill>
                  <a:srgbClr val="002060"/>
                </a:solidFill>
                <a:latin typeface="Times New Roman" pitchFamily="18" charset="0"/>
                <a:cs typeface="Times New Roman" pitchFamily="18" charset="0"/>
              </a:rPr>
              <a:t>in respect of a definite territory of a country, or a region or locality in that territory</a:t>
            </a:r>
            <a:r>
              <a:rPr lang="en-US" sz="1900" dirty="0" smtClean="0">
                <a:solidFill>
                  <a:srgbClr val="002060"/>
                </a:solidFill>
                <a:latin typeface="Times New Roman" pitchFamily="18" charset="0"/>
                <a:cs typeface="Times New Roman" pitchFamily="18" charset="0"/>
              </a:rPr>
              <a:t>. The Registrar shall further classify the goods in accordance with the International Classification of Goods for the purpose of registration of geographical indications. </a:t>
            </a:r>
            <a:r>
              <a:rPr lang="en-US" sz="1900" i="1" dirty="0" smtClean="0">
                <a:solidFill>
                  <a:srgbClr val="002060"/>
                </a:solidFill>
                <a:latin typeface="Times New Roman" pitchFamily="18" charset="0"/>
                <a:cs typeface="Times New Roman" pitchFamily="18" charset="0"/>
              </a:rPr>
              <a:t>[Section 8]</a:t>
            </a:r>
          </a:p>
          <a:p>
            <a:pPr algn="just"/>
            <a:r>
              <a:rPr lang="en-US" sz="1900" dirty="0" smtClean="0">
                <a:solidFill>
                  <a:srgbClr val="002060"/>
                </a:solidFill>
                <a:latin typeface="Times New Roman" pitchFamily="18" charset="0"/>
                <a:cs typeface="Times New Roman" pitchFamily="18" charset="0"/>
              </a:rPr>
              <a:t>For registration, the GI must fall within the scope of the definition of the expression “geographical indication”. In addition such a GI should not fall within the purview of prohibitions given as: </a:t>
            </a:r>
            <a:r>
              <a:rPr lang="en-US" sz="1900" i="1" dirty="0" smtClean="0">
                <a:solidFill>
                  <a:srgbClr val="002060"/>
                </a:solidFill>
                <a:latin typeface="Times New Roman" pitchFamily="18" charset="0"/>
                <a:cs typeface="Times New Roman" pitchFamily="18" charset="0"/>
              </a:rPr>
              <a:t>use of which would be likely to deceive or cause confusion, or contrary to any law for the time being in force; comprises or contains scandalous or obscene matter; comprises or contains any matter likely to hurt the religious susceptibilities; determined to be generic names or indications of goods. [Section 9]</a:t>
            </a:r>
          </a:p>
          <a:p>
            <a:pPr algn="just"/>
            <a:r>
              <a:rPr lang="en-US" sz="1900" dirty="0" smtClean="0">
                <a:solidFill>
                  <a:srgbClr val="002060"/>
                </a:solidFill>
                <a:latin typeface="Times New Roman" pitchFamily="18" charset="0"/>
                <a:cs typeface="Times New Roman" pitchFamily="18" charset="0"/>
              </a:rPr>
              <a:t>A </a:t>
            </a:r>
            <a:r>
              <a:rPr lang="en-US" sz="1900" i="1" dirty="0" smtClean="0">
                <a:solidFill>
                  <a:srgbClr val="002060"/>
                </a:solidFill>
                <a:latin typeface="Times New Roman" pitchFamily="18" charset="0"/>
                <a:cs typeface="Times New Roman" pitchFamily="18" charset="0"/>
              </a:rPr>
              <a:t>homonymous geographical Indications may be registered </a:t>
            </a:r>
            <a:r>
              <a:rPr lang="en-US" sz="1900" dirty="0" smtClean="0">
                <a:solidFill>
                  <a:srgbClr val="002060"/>
                </a:solidFill>
                <a:latin typeface="Times New Roman" pitchFamily="18" charset="0"/>
                <a:cs typeface="Times New Roman" pitchFamily="18" charset="0"/>
              </a:rPr>
              <a:t>under this Act, if the Registrar is satisfied, after considering the practical conditions under which the homonymous indication in question shall be differentiated from other homonymous indications and the need to ensure equitable treatment of the producers of the goods concerned, that the consumers of such goods shall not be confused of mislead in consequence of such registration. </a:t>
            </a:r>
            <a:r>
              <a:rPr lang="en-US" sz="1900" i="1" dirty="0" smtClean="0">
                <a:solidFill>
                  <a:srgbClr val="002060"/>
                </a:solidFill>
                <a:latin typeface="Times New Roman" pitchFamily="18" charset="0"/>
                <a:cs typeface="Times New Roman" pitchFamily="18" charset="0"/>
              </a:rPr>
              <a:t>[Section 10]</a:t>
            </a:r>
          </a:p>
          <a:p>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457200"/>
          </a:xfrm>
        </p:spPr>
        <p:txBody>
          <a:bodyPr>
            <a:normAutofit fontScale="90000"/>
          </a:bodyPr>
          <a:lstStyle/>
          <a:p>
            <a:pPr algn="l"/>
            <a:r>
              <a:rPr lang="en-US" sz="2000" b="1" i="1" dirty="0" smtClean="0">
                <a:solidFill>
                  <a:srgbClr val="C00000"/>
                </a:solidFill>
                <a:latin typeface="Times New Roman" pitchFamily="18" charset="0"/>
                <a:cs typeface="Times New Roman" pitchFamily="18" charset="0"/>
              </a:rPr>
              <a:t>Procedure for Registration: [Section 11-16]</a:t>
            </a:r>
            <a:br>
              <a:rPr lang="en-US" sz="2000" b="1" i="1" dirty="0" smtClean="0">
                <a:solidFill>
                  <a:srgbClr val="C00000"/>
                </a:solidFill>
                <a:latin typeface="Times New Roman" pitchFamily="18" charset="0"/>
                <a:cs typeface="Times New Roman" pitchFamily="18" charset="0"/>
              </a:rPr>
            </a:b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533400"/>
            <a:ext cx="8686800" cy="6019800"/>
          </a:xfrm>
        </p:spPr>
        <p:txBody>
          <a:bodyPr>
            <a:normAutofit/>
          </a:bodyPr>
          <a:lstStyle/>
          <a:p>
            <a:pPr lvl="0" algn="just"/>
            <a:r>
              <a:rPr lang="en-US" sz="1800" i="1" dirty="0" smtClean="0">
                <a:solidFill>
                  <a:srgbClr val="002060"/>
                </a:solidFill>
                <a:latin typeface="Times New Roman" pitchFamily="18" charset="0"/>
                <a:cs typeface="Times New Roman" pitchFamily="18" charset="0"/>
              </a:rPr>
              <a:t>Application for registration </a:t>
            </a:r>
            <a:r>
              <a:rPr lang="en-US" sz="1800" dirty="0" smtClean="0">
                <a:solidFill>
                  <a:srgbClr val="002060"/>
                </a:solidFill>
                <a:latin typeface="Times New Roman" pitchFamily="18" charset="0"/>
                <a:cs typeface="Times New Roman" pitchFamily="18" charset="0"/>
              </a:rPr>
              <a:t>or any other documents may be filed directly in the GI Registry, Chennai, or may be sent by post or registered post or speed post or courier services. The GI Registry is situated at </a:t>
            </a:r>
            <a:r>
              <a:rPr lang="en-US" sz="1800" b="1" i="1" dirty="0" smtClean="0">
                <a:solidFill>
                  <a:srgbClr val="002060"/>
                </a:solidFill>
                <a:latin typeface="Times New Roman" pitchFamily="18" charset="0"/>
                <a:cs typeface="Times New Roman" pitchFamily="18" charset="0"/>
              </a:rPr>
              <a:t>Geographical Indications Registry, Intellectual Property Office Building, G.S.T. Road, </a:t>
            </a:r>
            <a:r>
              <a:rPr lang="en-US" sz="1800" b="1" i="1" dirty="0" err="1" smtClean="0">
                <a:solidFill>
                  <a:srgbClr val="002060"/>
                </a:solidFill>
                <a:latin typeface="Times New Roman" pitchFamily="18" charset="0"/>
                <a:cs typeface="Times New Roman" pitchFamily="18" charset="0"/>
              </a:rPr>
              <a:t>Guindy</a:t>
            </a:r>
            <a:r>
              <a:rPr lang="en-US" sz="1800" b="1" i="1" dirty="0" smtClean="0">
                <a:solidFill>
                  <a:srgbClr val="002060"/>
                </a:solidFill>
                <a:latin typeface="Times New Roman" pitchFamily="18" charset="0"/>
                <a:cs typeface="Times New Roman" pitchFamily="18" charset="0"/>
              </a:rPr>
              <a:t>, Chennai – 600032 </a:t>
            </a:r>
            <a:r>
              <a:rPr lang="en-US" sz="1800" dirty="0" smtClean="0">
                <a:solidFill>
                  <a:srgbClr val="002060"/>
                </a:solidFill>
                <a:latin typeface="Times New Roman" pitchFamily="18" charset="0"/>
                <a:cs typeface="Times New Roman" pitchFamily="18" charset="0"/>
              </a:rPr>
              <a:t>having all-India Jurisdiction. </a:t>
            </a:r>
          </a:p>
          <a:p>
            <a:pPr lvl="0" algn="just"/>
            <a:r>
              <a:rPr lang="en-US" sz="1800" i="1" dirty="0" smtClean="0">
                <a:solidFill>
                  <a:srgbClr val="002060"/>
                </a:solidFill>
                <a:latin typeface="Times New Roman" pitchFamily="18" charset="0"/>
                <a:cs typeface="Times New Roman" pitchFamily="18" charset="0"/>
              </a:rPr>
              <a:t>Any association of persons or producers or any organization or authority </a:t>
            </a:r>
            <a:r>
              <a:rPr lang="en-US" sz="1800" dirty="0" smtClean="0">
                <a:solidFill>
                  <a:srgbClr val="002060"/>
                </a:solidFill>
                <a:latin typeface="Times New Roman" pitchFamily="18" charset="0"/>
                <a:cs typeface="Times New Roman" pitchFamily="18" charset="0"/>
              </a:rPr>
              <a:t>established by or under any law representing the interest of the producers of the concerned goods may apply for registration of a Geographical Indication. Any such organization or association being not that of the producers may have to prove that they represent the interest of producers. The model form for filing GI Application is enclosed under GI Rules, 2001.  </a:t>
            </a:r>
          </a:p>
          <a:p>
            <a:pPr lvl="0" algn="just"/>
            <a:r>
              <a:rPr lang="en-US" sz="1800" dirty="0" smtClean="0">
                <a:solidFill>
                  <a:srgbClr val="002060"/>
                </a:solidFill>
                <a:latin typeface="Times New Roman" pitchFamily="18" charset="0"/>
                <a:cs typeface="Times New Roman" pitchFamily="18" charset="0"/>
              </a:rPr>
              <a:t>An Indian application for the registration of a geographical indications can be made in triplicate in </a:t>
            </a:r>
            <a:r>
              <a:rPr lang="en-US" sz="1800" b="1" i="1" dirty="0" smtClean="0">
                <a:solidFill>
                  <a:srgbClr val="002060"/>
                </a:solidFill>
                <a:latin typeface="Times New Roman" pitchFamily="18" charset="0"/>
                <a:cs typeface="Times New Roman" pitchFamily="18" charset="0"/>
              </a:rPr>
              <a:t>Form GI – 1(A) </a:t>
            </a:r>
            <a:r>
              <a:rPr lang="en-US" sz="1800" dirty="0" smtClean="0">
                <a:solidFill>
                  <a:srgbClr val="002060"/>
                </a:solidFill>
                <a:latin typeface="Times New Roman" pitchFamily="18" charset="0"/>
                <a:cs typeface="Times New Roman" pitchFamily="18" charset="0"/>
              </a:rPr>
              <a:t>for single class and in GI – 1 (C) for multiple classes. A Convention Application shall be made in triplicate in </a:t>
            </a:r>
            <a:r>
              <a:rPr lang="en-US" sz="1800" b="1" i="1" dirty="0" smtClean="0">
                <a:solidFill>
                  <a:srgbClr val="002060"/>
                </a:solidFill>
                <a:latin typeface="Times New Roman" pitchFamily="18" charset="0"/>
                <a:cs typeface="Times New Roman" pitchFamily="18" charset="0"/>
              </a:rPr>
              <a:t>Form GI – 1(B) </a:t>
            </a:r>
            <a:r>
              <a:rPr lang="en-US" sz="1800" dirty="0" smtClean="0">
                <a:solidFill>
                  <a:srgbClr val="002060"/>
                </a:solidFill>
                <a:latin typeface="Times New Roman" pitchFamily="18" charset="0"/>
                <a:cs typeface="Times New Roman" pitchFamily="18" charset="0"/>
              </a:rPr>
              <a:t>for single class and in GI – 1 (D) for multiple classes. Such Application shall be signed by the applicant or his agent. </a:t>
            </a:r>
          </a:p>
          <a:p>
            <a:pPr lvl="0" algn="just"/>
            <a:r>
              <a:rPr lang="en-US" sz="1800" dirty="0" smtClean="0">
                <a:solidFill>
                  <a:srgbClr val="002060"/>
                </a:solidFill>
                <a:latin typeface="Times New Roman" pitchFamily="18" charset="0"/>
                <a:cs typeface="Times New Roman" pitchFamily="18" charset="0"/>
              </a:rPr>
              <a:t>On receipt of an application, the Examiner/Authorized Officer shall scrutinize the application and the accompanying Statement of Case as to whether it meets the requirements of the GI Act and the Rules. The Registrar may accept the GI Application absolutely or subject to such amendments, modification, conditions or limitations as he thinks fit. </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609600"/>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915400" cy="5897563"/>
          </a:xfrm>
        </p:spPr>
        <p:txBody>
          <a:bodyPr>
            <a:normAutofit fontScale="92500" lnSpcReduction="10000"/>
          </a:bodyPr>
          <a:lstStyle/>
          <a:p>
            <a:pPr lvl="0" algn="just"/>
            <a:r>
              <a:rPr lang="en-US" sz="1900" dirty="0" smtClean="0">
                <a:solidFill>
                  <a:srgbClr val="002060"/>
                </a:solidFill>
                <a:latin typeface="Times New Roman" pitchFamily="18" charset="0"/>
                <a:cs typeface="Times New Roman" pitchFamily="18" charset="0"/>
              </a:rPr>
              <a:t>The Registrar of GI </a:t>
            </a:r>
            <a:r>
              <a:rPr lang="en-US" sz="1900" i="1" dirty="0" smtClean="0">
                <a:solidFill>
                  <a:srgbClr val="002060"/>
                </a:solidFill>
                <a:latin typeface="Times New Roman" pitchFamily="18" charset="0"/>
                <a:cs typeface="Times New Roman" pitchFamily="18" charset="0"/>
              </a:rPr>
              <a:t>publishes all the GI Applications </a:t>
            </a:r>
            <a:r>
              <a:rPr lang="en-US" sz="1900" dirty="0" smtClean="0">
                <a:solidFill>
                  <a:srgbClr val="002060"/>
                </a:solidFill>
                <a:latin typeface="Times New Roman" pitchFamily="18" charset="0"/>
                <a:cs typeface="Times New Roman" pitchFamily="18" charset="0"/>
              </a:rPr>
              <a:t>and authorized user applications in the </a:t>
            </a:r>
            <a:r>
              <a:rPr lang="en-US" sz="1900" i="1" dirty="0" smtClean="0">
                <a:solidFill>
                  <a:srgbClr val="002060"/>
                </a:solidFill>
                <a:latin typeface="Times New Roman" pitchFamily="18" charset="0"/>
                <a:cs typeface="Times New Roman" pitchFamily="18" charset="0"/>
              </a:rPr>
              <a:t>Official GI Journal</a:t>
            </a:r>
            <a:r>
              <a:rPr lang="en-US" sz="1900" dirty="0" smtClean="0">
                <a:solidFill>
                  <a:srgbClr val="002060"/>
                </a:solidFill>
                <a:latin typeface="Times New Roman" pitchFamily="18" charset="0"/>
                <a:cs typeface="Times New Roman" pitchFamily="18" charset="0"/>
              </a:rPr>
              <a:t>. The GI Journal is being published and is made available to the Public ordinarily in the first week of every month, through the Official Website. </a:t>
            </a:r>
          </a:p>
          <a:p>
            <a:pPr lvl="0" algn="just"/>
            <a:r>
              <a:rPr lang="en-US" sz="1900" dirty="0" smtClean="0">
                <a:solidFill>
                  <a:srgbClr val="002060"/>
                </a:solidFill>
                <a:latin typeface="Times New Roman" pitchFamily="18" charset="0"/>
                <a:cs typeface="Times New Roman" pitchFamily="18" charset="0"/>
              </a:rPr>
              <a:t>After </a:t>
            </a:r>
            <a:r>
              <a:rPr lang="en-US" sz="1900" i="1" dirty="0" smtClean="0">
                <a:solidFill>
                  <a:srgbClr val="002060"/>
                </a:solidFill>
                <a:latin typeface="Times New Roman" pitchFamily="18" charset="0"/>
                <a:cs typeface="Times New Roman" pitchFamily="18" charset="0"/>
              </a:rPr>
              <a:t>advertisement of a Geographical Indication in the Geographical Indications Journal</a:t>
            </a:r>
            <a:r>
              <a:rPr lang="en-US" sz="1900" dirty="0" smtClean="0">
                <a:solidFill>
                  <a:srgbClr val="002060"/>
                </a:solidFill>
                <a:latin typeface="Times New Roman" pitchFamily="18" charset="0"/>
                <a:cs typeface="Times New Roman" pitchFamily="18" charset="0"/>
              </a:rPr>
              <a:t>, any person may within three months oppose the registration of an application for GI. This period may be extended by a period, not exceeding one month, by making an application to the Registrar along with the prescribed fee. Such an application for extension shall be filed before the expiry of the period of three months. </a:t>
            </a:r>
          </a:p>
          <a:p>
            <a:pPr lvl="0" algn="just"/>
            <a:r>
              <a:rPr lang="en-US" sz="1900" dirty="0" smtClean="0">
                <a:solidFill>
                  <a:srgbClr val="002060"/>
                </a:solidFill>
                <a:latin typeface="Times New Roman" pitchFamily="18" charset="0"/>
                <a:cs typeface="Times New Roman" pitchFamily="18" charset="0"/>
              </a:rPr>
              <a:t>The </a:t>
            </a:r>
            <a:r>
              <a:rPr lang="en-US" sz="1900" i="1" dirty="0" smtClean="0">
                <a:solidFill>
                  <a:srgbClr val="002060"/>
                </a:solidFill>
                <a:latin typeface="Times New Roman" pitchFamily="18" charset="0"/>
                <a:cs typeface="Times New Roman" pitchFamily="18" charset="0"/>
              </a:rPr>
              <a:t>Notice of Opposition </a:t>
            </a:r>
            <a:r>
              <a:rPr lang="en-US" sz="1900" dirty="0" smtClean="0">
                <a:solidFill>
                  <a:srgbClr val="002060"/>
                </a:solidFill>
                <a:latin typeface="Times New Roman" pitchFamily="18" charset="0"/>
                <a:cs typeface="Times New Roman" pitchFamily="18" charset="0"/>
              </a:rPr>
              <a:t>shall be filed only before the Registrar of Geographical Indications. Where no Notice of Opposition is filed to an application for the registration of a geographical indication advertised or re-advertised in the Journal within the period specified or where an opposition is filed and it is dismissed and the appeal period is over, </a:t>
            </a:r>
            <a:r>
              <a:rPr lang="en-US" sz="1900" i="1" dirty="0" smtClean="0">
                <a:solidFill>
                  <a:srgbClr val="002060"/>
                </a:solidFill>
                <a:latin typeface="Times New Roman" pitchFamily="18" charset="0"/>
                <a:cs typeface="Times New Roman" pitchFamily="18" charset="0"/>
              </a:rPr>
              <a:t>the Registrar shall, enter the geographical indication</a:t>
            </a:r>
            <a:r>
              <a:rPr lang="en-US" sz="1900" dirty="0" smtClean="0">
                <a:solidFill>
                  <a:srgbClr val="002060"/>
                </a:solidFill>
                <a:latin typeface="Times New Roman" pitchFamily="18" charset="0"/>
                <a:cs typeface="Times New Roman" pitchFamily="18" charset="0"/>
              </a:rPr>
              <a:t>.</a:t>
            </a:r>
          </a:p>
          <a:p>
            <a:pPr algn="just"/>
            <a:r>
              <a:rPr lang="en-US" sz="1900" dirty="0" smtClean="0">
                <a:solidFill>
                  <a:srgbClr val="002060"/>
                </a:solidFill>
                <a:latin typeface="Times New Roman" pitchFamily="18" charset="0"/>
                <a:cs typeface="Times New Roman" pitchFamily="18" charset="0"/>
              </a:rPr>
              <a:t>The entry of a geographical indication in the register shall specify the date of filing of application, the actual date of the registration, the goods and the class in respect of which it is registered. </a:t>
            </a:r>
            <a:r>
              <a:rPr lang="en-US" sz="1900" i="1" dirty="0" smtClean="0">
                <a:solidFill>
                  <a:srgbClr val="002060"/>
                </a:solidFill>
                <a:latin typeface="Times New Roman" pitchFamily="18" charset="0"/>
                <a:cs typeface="Times New Roman" pitchFamily="18" charset="0"/>
              </a:rPr>
              <a:t>The certificate of registration of a geographical indication to be issued by the Registrar shall be on </a:t>
            </a:r>
            <a:r>
              <a:rPr lang="en-US" sz="1900" b="1" i="1" dirty="0" smtClean="0">
                <a:solidFill>
                  <a:srgbClr val="002060"/>
                </a:solidFill>
                <a:latin typeface="Times New Roman" pitchFamily="18" charset="0"/>
                <a:cs typeface="Times New Roman" pitchFamily="18" charset="0"/>
              </a:rPr>
              <a:t>Form-O2</a:t>
            </a:r>
            <a:r>
              <a:rPr lang="en-US" sz="1900" i="1" dirty="0" smtClean="0">
                <a:solidFill>
                  <a:srgbClr val="002060"/>
                </a:solidFill>
                <a:latin typeface="Times New Roman" pitchFamily="18" charset="0"/>
                <a:cs typeface="Times New Roman" pitchFamily="18" charset="0"/>
              </a:rPr>
              <a:t>.</a:t>
            </a:r>
          </a:p>
          <a:p>
            <a:r>
              <a:rPr lang="en-US" sz="1900" dirty="0" smtClean="0">
                <a:solidFill>
                  <a:srgbClr val="002060"/>
                </a:solidFill>
                <a:latin typeface="Times New Roman" pitchFamily="18" charset="0"/>
                <a:cs typeface="Times New Roman" pitchFamily="18" charset="0"/>
              </a:rPr>
              <a:t>The registration of a geographical indication shall be for </a:t>
            </a:r>
            <a:r>
              <a:rPr lang="en-US" sz="1900" i="1" dirty="0" smtClean="0">
                <a:solidFill>
                  <a:srgbClr val="002060"/>
                </a:solidFill>
                <a:latin typeface="Times New Roman" pitchFamily="18" charset="0"/>
                <a:cs typeface="Times New Roman" pitchFamily="18" charset="0"/>
              </a:rPr>
              <a:t>a period of ten years</a:t>
            </a:r>
            <a:r>
              <a:rPr lang="en-US" sz="1900" dirty="0" smtClean="0">
                <a:solidFill>
                  <a:srgbClr val="002060"/>
                </a:solidFill>
                <a:latin typeface="Times New Roman" pitchFamily="18" charset="0"/>
                <a:cs typeface="Times New Roman" pitchFamily="18" charset="0"/>
              </a:rPr>
              <a:t>, which may be renewed from time to time in accordance with provisions of this section. </a:t>
            </a:r>
            <a:r>
              <a:rPr lang="en-US" sz="1900" i="1" dirty="0" smtClean="0">
                <a:solidFill>
                  <a:srgbClr val="002060"/>
                </a:solidFill>
                <a:latin typeface="Times New Roman" pitchFamily="18" charset="0"/>
                <a:cs typeface="Times New Roman" pitchFamily="18" charset="0"/>
              </a:rPr>
              <a:t>[Section 18]</a:t>
            </a:r>
          </a:p>
          <a:p>
            <a:r>
              <a:rPr lang="en-US" sz="1900" dirty="0" smtClean="0">
                <a:solidFill>
                  <a:srgbClr val="002060"/>
                </a:solidFill>
                <a:latin typeface="Times New Roman" pitchFamily="18" charset="0"/>
                <a:cs typeface="Times New Roman" pitchFamily="18" charset="0"/>
              </a:rPr>
              <a:t>The registration of a geographical indication shall if valid, give ‘</a:t>
            </a:r>
            <a:r>
              <a:rPr lang="en-US" sz="1900" i="1" dirty="0" smtClean="0">
                <a:solidFill>
                  <a:srgbClr val="002060"/>
                </a:solidFill>
                <a:latin typeface="Times New Roman" pitchFamily="18" charset="0"/>
                <a:cs typeface="Times New Roman" pitchFamily="18" charset="0"/>
              </a:rPr>
              <a:t>exclusive right to use’</a:t>
            </a:r>
            <a:r>
              <a:rPr lang="en-US" sz="1900" dirty="0" smtClean="0">
                <a:solidFill>
                  <a:srgbClr val="002060"/>
                </a:solidFill>
                <a:latin typeface="Times New Roman" pitchFamily="18" charset="0"/>
                <a:cs typeface="Times New Roman" pitchFamily="18" charset="0"/>
              </a:rPr>
              <a:t> of GI in relation to the goods registered; and ‘</a:t>
            </a:r>
            <a:r>
              <a:rPr lang="en-US" sz="1900" i="1" dirty="0" smtClean="0">
                <a:solidFill>
                  <a:srgbClr val="002060"/>
                </a:solidFill>
                <a:latin typeface="Times New Roman" pitchFamily="18" charset="0"/>
                <a:cs typeface="Times New Roman" pitchFamily="18" charset="0"/>
              </a:rPr>
              <a:t>to obtain relief in respect of infringement’ </a:t>
            </a:r>
            <a:r>
              <a:rPr lang="en-US" sz="1900" dirty="0" smtClean="0">
                <a:solidFill>
                  <a:srgbClr val="002060"/>
                </a:solidFill>
                <a:latin typeface="Times New Roman" pitchFamily="18" charset="0"/>
                <a:cs typeface="Times New Roman" pitchFamily="18" charset="0"/>
              </a:rPr>
              <a:t>of the GI in the manner provided by this Act. </a:t>
            </a:r>
            <a:r>
              <a:rPr lang="en-US" sz="1900" i="1" dirty="0" smtClean="0">
                <a:solidFill>
                  <a:srgbClr val="002060"/>
                </a:solidFill>
                <a:latin typeface="Times New Roman" pitchFamily="18" charset="0"/>
                <a:cs typeface="Times New Roman" pitchFamily="18" charset="0"/>
              </a:rPr>
              <a:t>[Section 21]</a:t>
            </a:r>
          </a:p>
          <a:p>
            <a:pPr algn="just"/>
            <a:endParaRPr lang="en-US" sz="1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533400"/>
          </a:xfrm>
        </p:spPr>
        <p:txBody>
          <a:bodyPr>
            <a:noAutofit/>
          </a:bodyPr>
          <a:lstStyle/>
          <a:p>
            <a:pPr algn="l"/>
            <a:r>
              <a:rPr lang="en-US" sz="2000" b="1" i="1" dirty="0" smtClean="0">
                <a:solidFill>
                  <a:srgbClr val="C00000"/>
                </a:solidFill>
                <a:latin typeface="Times New Roman" pitchFamily="18" charset="0"/>
                <a:cs typeface="Times New Roman" pitchFamily="18" charset="0"/>
              </a:rPr>
              <a:t>Infringement, Offences and Penalties:</a:t>
            </a:r>
            <a:endParaRPr lang="en-US" sz="2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533400"/>
            <a:ext cx="8763000" cy="5943600"/>
          </a:xfrm>
        </p:spPr>
        <p:txBody>
          <a:bodyPr>
            <a:normAutofit/>
          </a:bodyPr>
          <a:lstStyle/>
          <a:p>
            <a:pPr algn="just"/>
            <a:r>
              <a:rPr lang="en-US" sz="1800" dirty="0" smtClean="0">
                <a:solidFill>
                  <a:srgbClr val="002060"/>
                </a:solidFill>
                <a:latin typeface="Times New Roman" pitchFamily="18" charset="0"/>
                <a:cs typeface="Times New Roman" pitchFamily="18" charset="0"/>
              </a:rPr>
              <a:t>No person shall be entitled to institute any proceeding to prevent or, to recover damages for the infringement of an </a:t>
            </a:r>
            <a:r>
              <a:rPr lang="en-US" sz="1800" i="1" dirty="0" smtClean="0">
                <a:solidFill>
                  <a:srgbClr val="002060"/>
                </a:solidFill>
                <a:latin typeface="Times New Roman" pitchFamily="18" charset="0"/>
                <a:cs typeface="Times New Roman" pitchFamily="18" charset="0"/>
              </a:rPr>
              <a:t>unregistered geographical indication</a:t>
            </a:r>
            <a:r>
              <a:rPr lang="en-US" sz="1800" dirty="0" smtClean="0">
                <a:solidFill>
                  <a:srgbClr val="002060"/>
                </a:solidFill>
                <a:latin typeface="Times New Roman" pitchFamily="18" charset="0"/>
                <a:cs typeface="Times New Roman" pitchFamily="18" charset="0"/>
              </a:rPr>
              <a:t>. However, the rights of action against any person for </a:t>
            </a:r>
            <a:r>
              <a:rPr lang="en-US" sz="1800" i="1" dirty="0" smtClean="0">
                <a:solidFill>
                  <a:srgbClr val="002060"/>
                </a:solidFill>
                <a:latin typeface="Times New Roman" pitchFamily="18" charset="0"/>
                <a:cs typeface="Times New Roman" pitchFamily="18" charset="0"/>
              </a:rPr>
              <a:t>passing off goods are not affected for the remedies </a:t>
            </a:r>
            <a:r>
              <a:rPr lang="en-US" sz="1800" dirty="0" smtClean="0">
                <a:solidFill>
                  <a:srgbClr val="002060"/>
                </a:solidFill>
                <a:latin typeface="Times New Roman" pitchFamily="18" charset="0"/>
                <a:cs typeface="Times New Roman" pitchFamily="18" charset="0"/>
              </a:rPr>
              <a:t>thereof. </a:t>
            </a:r>
            <a:r>
              <a:rPr lang="en-US" sz="1800" i="1" dirty="0" smtClean="0">
                <a:solidFill>
                  <a:srgbClr val="002060"/>
                </a:solidFill>
                <a:latin typeface="Times New Roman" pitchFamily="18" charset="0"/>
                <a:cs typeface="Times New Roman" pitchFamily="18" charset="0"/>
              </a:rPr>
              <a:t>[Section 20] </a:t>
            </a:r>
          </a:p>
          <a:p>
            <a:pPr algn="just"/>
            <a:r>
              <a:rPr lang="en-US" sz="1800" i="1" dirty="0" smtClean="0">
                <a:solidFill>
                  <a:srgbClr val="002060"/>
                </a:solidFill>
                <a:latin typeface="Times New Roman" pitchFamily="18" charset="0"/>
                <a:cs typeface="Times New Roman" pitchFamily="18" charset="0"/>
              </a:rPr>
              <a:t>A registered geographical indication is infringed by a person who</a:t>
            </a:r>
            <a:r>
              <a:rPr lang="en-US" sz="1800" dirty="0" smtClean="0">
                <a:solidFill>
                  <a:srgbClr val="002060"/>
                </a:solidFill>
                <a:latin typeface="Times New Roman" pitchFamily="18" charset="0"/>
                <a:cs typeface="Times New Roman" pitchFamily="18" charset="0"/>
              </a:rPr>
              <a:t>, not being an authorized user thereof: </a:t>
            </a:r>
            <a:r>
              <a:rPr lang="en-US" sz="1800" b="1" i="1" dirty="0" smtClean="0">
                <a:solidFill>
                  <a:srgbClr val="002060"/>
                </a:solidFill>
                <a:latin typeface="Times New Roman" pitchFamily="18" charset="0"/>
                <a:cs typeface="Times New Roman" pitchFamily="18" charset="0"/>
              </a:rPr>
              <a:t>a) </a:t>
            </a:r>
            <a:r>
              <a:rPr lang="en-US" sz="1800" dirty="0" smtClean="0">
                <a:solidFill>
                  <a:srgbClr val="002060"/>
                </a:solidFill>
                <a:latin typeface="Times New Roman" pitchFamily="18" charset="0"/>
                <a:cs typeface="Times New Roman" pitchFamily="18" charset="0"/>
              </a:rPr>
              <a:t>uses such GI by any means in the designations or presentation of goods that indicates or suggests that such goods originate in a geographical area other than the true place of origin of such goods in a manner which misleads the persons as to the geographical  origin of such goods; or </a:t>
            </a:r>
            <a:r>
              <a:rPr lang="en-US" sz="1800" b="1" i="1" dirty="0" smtClean="0">
                <a:solidFill>
                  <a:srgbClr val="002060"/>
                </a:solidFill>
                <a:latin typeface="Times New Roman" pitchFamily="18" charset="0"/>
                <a:cs typeface="Times New Roman" pitchFamily="18" charset="0"/>
              </a:rPr>
              <a:t>b)</a:t>
            </a:r>
            <a:r>
              <a:rPr lang="en-US" sz="1800" dirty="0" smtClean="0">
                <a:solidFill>
                  <a:srgbClr val="002060"/>
                </a:solidFill>
                <a:latin typeface="Times New Roman" pitchFamily="18" charset="0"/>
                <a:cs typeface="Times New Roman" pitchFamily="18" charset="0"/>
              </a:rPr>
              <a:t> uses any GI in such manner which constitutes an act of unfair competition including passing off in respect of registered GI. However, this must be considered as per the Explanations given herein</a:t>
            </a:r>
            <a:r>
              <a:rPr lang="en-US" sz="1800" i="1" dirty="0" smtClean="0">
                <a:solidFill>
                  <a:srgbClr val="002060"/>
                </a:solidFill>
                <a:latin typeface="Times New Roman" pitchFamily="18" charset="0"/>
                <a:cs typeface="Times New Roman" pitchFamily="18" charset="0"/>
              </a:rPr>
              <a:t>.[Section 22]</a:t>
            </a:r>
          </a:p>
          <a:p>
            <a:pPr algn="just"/>
            <a:r>
              <a:rPr lang="en-US" sz="1800" dirty="0" smtClean="0">
                <a:solidFill>
                  <a:srgbClr val="002060"/>
                </a:solidFill>
                <a:latin typeface="Times New Roman" pitchFamily="18" charset="0"/>
                <a:cs typeface="Times New Roman" pitchFamily="18" charset="0"/>
              </a:rPr>
              <a:t>In the context of offences what constitutes the meaning of </a:t>
            </a:r>
            <a:r>
              <a:rPr lang="en-US" sz="1800" i="1" dirty="0" smtClean="0">
                <a:solidFill>
                  <a:srgbClr val="002060"/>
                </a:solidFill>
                <a:latin typeface="Times New Roman" pitchFamily="18" charset="0"/>
                <a:cs typeface="Times New Roman" pitchFamily="18" charset="0"/>
              </a:rPr>
              <a:t>‘applying geographical indication’ </a:t>
            </a:r>
            <a:r>
              <a:rPr lang="en-US" sz="1800" dirty="0" smtClean="0">
                <a:solidFill>
                  <a:srgbClr val="002060"/>
                </a:solidFill>
                <a:latin typeface="Times New Roman" pitchFamily="18" charset="0"/>
                <a:cs typeface="Times New Roman" pitchFamily="18" charset="0"/>
              </a:rPr>
              <a:t>has been dealt with in Section 37.  Section 38 list two kinds of offences namely: </a:t>
            </a:r>
            <a:r>
              <a:rPr lang="en-US" sz="1800" i="1" dirty="0" smtClean="0">
                <a:solidFill>
                  <a:srgbClr val="002060"/>
                </a:solidFill>
                <a:latin typeface="Times New Roman" pitchFamily="18" charset="0"/>
                <a:cs typeface="Times New Roman" pitchFamily="18" charset="0"/>
              </a:rPr>
              <a:t>(a) falsifying a GI; and (b) falsely applying a GI</a:t>
            </a:r>
            <a:r>
              <a:rPr lang="en-US" sz="1800" dirty="0" smtClean="0">
                <a:solidFill>
                  <a:srgbClr val="002060"/>
                </a:solidFill>
                <a:latin typeface="Times New Roman" pitchFamily="18" charset="0"/>
                <a:cs typeface="Times New Roman" pitchFamily="18" charset="0"/>
              </a:rPr>
              <a:t>. The penalty for falsification of GIs and the circumstances in which a person applies false GI are enumerated in Section 39. Falsely representing a GI as registered is listed in Section 42. </a:t>
            </a:r>
          </a:p>
          <a:p>
            <a:pPr algn="just"/>
            <a:r>
              <a:rPr lang="en-US" sz="1800" dirty="0" smtClean="0">
                <a:solidFill>
                  <a:srgbClr val="002060"/>
                </a:solidFill>
                <a:latin typeface="Times New Roman" pitchFamily="18" charset="0"/>
                <a:cs typeface="Times New Roman" pitchFamily="18" charset="0"/>
              </a:rPr>
              <a:t>The penalty prescribed for the offence mentioned in Section 39 is imprisonment not is less than </a:t>
            </a:r>
            <a:r>
              <a:rPr lang="en-US" sz="1800" i="1" dirty="0" smtClean="0">
                <a:solidFill>
                  <a:srgbClr val="002060"/>
                </a:solidFill>
                <a:latin typeface="Times New Roman" pitchFamily="18" charset="0"/>
                <a:cs typeface="Times New Roman" pitchFamily="18" charset="0"/>
              </a:rPr>
              <a:t>six months which may extent to three years </a:t>
            </a:r>
            <a:r>
              <a:rPr lang="en-US" sz="1800" dirty="0" smtClean="0">
                <a:solidFill>
                  <a:srgbClr val="002060"/>
                </a:solidFill>
                <a:latin typeface="Times New Roman" pitchFamily="18" charset="0"/>
                <a:cs typeface="Times New Roman" pitchFamily="18" charset="0"/>
              </a:rPr>
              <a:t>and with fine </a:t>
            </a:r>
            <a:r>
              <a:rPr lang="en-US" sz="1800" i="1" dirty="0" smtClean="0">
                <a:solidFill>
                  <a:srgbClr val="002060"/>
                </a:solidFill>
                <a:latin typeface="Times New Roman" pitchFamily="18" charset="0"/>
                <a:cs typeface="Times New Roman" pitchFamily="18" charset="0"/>
              </a:rPr>
              <a:t>Rs. 50000 up to 2 </a:t>
            </a:r>
            <a:r>
              <a:rPr lang="en-US" sz="1800" i="1" dirty="0" err="1" smtClean="0">
                <a:solidFill>
                  <a:srgbClr val="002060"/>
                </a:solidFill>
                <a:latin typeface="Times New Roman" pitchFamily="18" charset="0"/>
                <a:cs typeface="Times New Roman" pitchFamily="18" charset="0"/>
              </a:rPr>
              <a:t>lakhs</a:t>
            </a:r>
            <a:r>
              <a:rPr lang="en-US" sz="1800" i="1" dirty="0" smtClean="0">
                <a:solidFill>
                  <a:srgbClr val="002060"/>
                </a:solidFill>
                <a:latin typeface="Times New Roman" pitchFamily="18" charset="0"/>
                <a:cs typeface="Times New Roman" pitchFamily="18" charset="0"/>
              </a:rPr>
              <a:t>.</a:t>
            </a:r>
            <a:r>
              <a:rPr lang="en-US" sz="1800" dirty="0" smtClean="0">
                <a:solidFill>
                  <a:srgbClr val="002060"/>
                </a:solidFill>
                <a:latin typeface="Times New Roman" pitchFamily="18" charset="0"/>
                <a:cs typeface="Times New Roman" pitchFamily="18" charset="0"/>
              </a:rPr>
              <a:t> The penalty for the offence mentioned under Section 42 shall be punishable with imprisonment for a term which may extent </a:t>
            </a:r>
            <a:r>
              <a:rPr lang="en-US" sz="1800" i="1" dirty="0" smtClean="0">
                <a:solidFill>
                  <a:srgbClr val="002060"/>
                </a:solidFill>
                <a:latin typeface="Times New Roman" pitchFamily="18" charset="0"/>
                <a:cs typeface="Times New Roman" pitchFamily="18" charset="0"/>
              </a:rPr>
              <a:t>to three years or with fine or both</a:t>
            </a:r>
            <a:r>
              <a:rPr lang="en-US" sz="1800" dirty="0" smtClean="0">
                <a:solidFill>
                  <a:srgbClr val="002060"/>
                </a:solidFill>
                <a:latin typeface="Times New Roman" pitchFamily="18" charset="0"/>
                <a:cs typeface="Times New Roman" pitchFamily="18" charset="0"/>
              </a:rPr>
              <a:t>. </a:t>
            </a:r>
          </a:p>
          <a:p>
            <a:pPr algn="just"/>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95</TotalTime>
  <Words>1802</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Geographical Indication of Goods: Legal Protection and Regulation under Indian Legislation  Unit: 3  IPR-I   Dr. Amrendra Kumar Assistant Professor, LC-II  </vt:lpstr>
      <vt:lpstr>Introduction</vt:lpstr>
      <vt:lpstr>Conted..</vt:lpstr>
      <vt:lpstr>Legal Protection under Indian Legislation</vt:lpstr>
      <vt:lpstr>Conted..</vt:lpstr>
      <vt:lpstr>GI Registrar and Registration: </vt:lpstr>
      <vt:lpstr>Procedure for Registration: [Section 11-16] </vt:lpstr>
      <vt:lpstr>Conted..</vt:lpstr>
      <vt:lpstr>Infringement, Offences and Penalties:</vt:lpstr>
      <vt:lpstr>Conted.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Geographical Indication of Goods: Legal Protection and Regulation under Indian Legislation  Unit: 3  IPR-I   Dr. Amrendra Kumar Assistant Professor, LC-II  </dc:title>
  <dc:creator>Amrendra Kumar</dc:creator>
  <cp:lastModifiedBy>Amrendra Kumar</cp:lastModifiedBy>
  <cp:revision>15</cp:revision>
  <dcterms:created xsi:type="dcterms:W3CDTF">2006-08-16T00:00:00Z</dcterms:created>
  <dcterms:modified xsi:type="dcterms:W3CDTF">2020-04-06T15:48:40Z</dcterms:modified>
</cp:coreProperties>
</file>